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8" r:id="rId5"/>
    <p:sldId id="314" r:id="rId6"/>
    <p:sldId id="301" r:id="rId7"/>
    <p:sldId id="313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5" r:id="rId20"/>
    <p:sldId id="316" r:id="rId21"/>
    <p:sldId id="317" r:id="rId2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56B0C6-9A1B-4D97-B691-E6D00AB6E8F9}" v="5" dt="2025-06-24T21:30:07.3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19" autoAdjust="0"/>
  </p:normalViewPr>
  <p:slideViewPr>
    <p:cSldViewPr snapToGrid="0">
      <p:cViewPr varScale="1">
        <p:scale>
          <a:sx n="66" d="100"/>
          <a:sy n="66" d="100"/>
        </p:scale>
        <p:origin x="10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y Kunkel" userId="1dc9afa6-0ecf-454f-94d4-d99a11c06726" providerId="ADAL" clId="{E556B0C6-9A1B-4D97-B691-E6D00AB6E8F9}"/>
    <pc:docChg chg="undo custSel addSld modSld">
      <pc:chgData name="Nicky Kunkel" userId="1dc9afa6-0ecf-454f-94d4-d99a11c06726" providerId="ADAL" clId="{E556B0C6-9A1B-4D97-B691-E6D00AB6E8F9}" dt="2025-06-24T21:41:35.240" v="1167" actId="20577"/>
      <pc:docMkLst>
        <pc:docMk/>
      </pc:docMkLst>
      <pc:sldChg chg="modSp mod">
        <pc:chgData name="Nicky Kunkel" userId="1dc9afa6-0ecf-454f-94d4-d99a11c06726" providerId="ADAL" clId="{E556B0C6-9A1B-4D97-B691-E6D00AB6E8F9}" dt="2025-06-24T21:29:05.579" v="1142" actId="2"/>
        <pc:sldMkLst>
          <pc:docMk/>
          <pc:sldMk cId="1943796108" sldId="310"/>
        </pc:sldMkLst>
        <pc:graphicFrameChg chg="modGraphic">
          <ac:chgData name="Nicky Kunkel" userId="1dc9afa6-0ecf-454f-94d4-d99a11c06726" providerId="ADAL" clId="{E556B0C6-9A1B-4D97-B691-E6D00AB6E8F9}" dt="2025-06-24T21:29:05.579" v="1142" actId="2"/>
          <ac:graphicFrameMkLst>
            <pc:docMk/>
            <pc:sldMk cId="1943796108" sldId="310"/>
            <ac:graphicFrameMk id="5" creationId="{621CD2C2-9556-CCE8-F330-73E7CC9102C3}"/>
          </ac:graphicFrameMkLst>
        </pc:graphicFrameChg>
      </pc:sldChg>
      <pc:sldChg chg="modSp mod">
        <pc:chgData name="Nicky Kunkel" userId="1dc9afa6-0ecf-454f-94d4-d99a11c06726" providerId="ADAL" clId="{E556B0C6-9A1B-4D97-B691-E6D00AB6E8F9}" dt="2025-06-24T21:29:07.601" v="1143" actId="2"/>
        <pc:sldMkLst>
          <pc:docMk/>
          <pc:sldMk cId="1068503680" sldId="311"/>
        </pc:sldMkLst>
        <pc:graphicFrameChg chg="modGraphic">
          <ac:chgData name="Nicky Kunkel" userId="1dc9afa6-0ecf-454f-94d4-d99a11c06726" providerId="ADAL" clId="{E556B0C6-9A1B-4D97-B691-E6D00AB6E8F9}" dt="2025-06-24T21:29:07.601" v="1143" actId="2"/>
          <ac:graphicFrameMkLst>
            <pc:docMk/>
            <pc:sldMk cId="1068503680" sldId="311"/>
            <ac:graphicFrameMk id="9" creationId="{4358DC4E-B5D1-1B0E-B3AC-00C7FC033233}"/>
          </ac:graphicFrameMkLst>
        </pc:graphicFrameChg>
      </pc:sldChg>
      <pc:sldChg chg="modSp mod">
        <pc:chgData name="Nicky Kunkel" userId="1dc9afa6-0ecf-454f-94d4-d99a11c06726" providerId="ADAL" clId="{E556B0C6-9A1B-4D97-B691-E6D00AB6E8F9}" dt="2025-06-24T21:41:35.240" v="1167" actId="20577"/>
        <pc:sldMkLst>
          <pc:docMk/>
          <pc:sldMk cId="1913827955" sldId="313"/>
        </pc:sldMkLst>
        <pc:spChg chg="mod">
          <ac:chgData name="Nicky Kunkel" userId="1dc9afa6-0ecf-454f-94d4-d99a11c06726" providerId="ADAL" clId="{E556B0C6-9A1B-4D97-B691-E6D00AB6E8F9}" dt="2025-06-24T21:41:35.240" v="1167" actId="20577"/>
          <ac:spMkLst>
            <pc:docMk/>
            <pc:sldMk cId="1913827955" sldId="313"/>
            <ac:spMk id="3" creationId="{7E88ECD9-D21B-B8D1-8681-79AAFA8321D4}"/>
          </ac:spMkLst>
        </pc:spChg>
      </pc:sldChg>
      <pc:sldChg chg="addSp delSp modSp new mod">
        <pc:chgData name="Nicky Kunkel" userId="1dc9afa6-0ecf-454f-94d4-d99a11c06726" providerId="ADAL" clId="{E556B0C6-9A1B-4D97-B691-E6D00AB6E8F9}" dt="2025-06-24T21:03:32.577" v="102" actId="20577"/>
        <pc:sldMkLst>
          <pc:docMk/>
          <pc:sldMk cId="1582512099" sldId="315"/>
        </pc:sldMkLst>
        <pc:spChg chg="mod">
          <ac:chgData name="Nicky Kunkel" userId="1dc9afa6-0ecf-454f-94d4-d99a11c06726" providerId="ADAL" clId="{E556B0C6-9A1B-4D97-B691-E6D00AB6E8F9}" dt="2025-06-24T21:03:32.577" v="102" actId="20577"/>
          <ac:spMkLst>
            <pc:docMk/>
            <pc:sldMk cId="1582512099" sldId="315"/>
            <ac:spMk id="2" creationId="{37BB5112-AAE2-79A3-73D8-EB9548AC6B43}"/>
          </ac:spMkLst>
        </pc:spChg>
        <pc:spChg chg="del">
          <ac:chgData name="Nicky Kunkel" userId="1dc9afa6-0ecf-454f-94d4-d99a11c06726" providerId="ADAL" clId="{E556B0C6-9A1B-4D97-B691-E6D00AB6E8F9}" dt="2025-06-24T20:53:17.156" v="20"/>
          <ac:spMkLst>
            <pc:docMk/>
            <pc:sldMk cId="1582512099" sldId="315"/>
            <ac:spMk id="3" creationId="{4E76398D-9537-8898-14D4-E824B82CD150}"/>
          </ac:spMkLst>
        </pc:spChg>
        <pc:spChg chg="add del mod">
          <ac:chgData name="Nicky Kunkel" userId="1dc9afa6-0ecf-454f-94d4-d99a11c06726" providerId="ADAL" clId="{E556B0C6-9A1B-4D97-B691-E6D00AB6E8F9}" dt="2025-06-24T20:55:00.259" v="27"/>
          <ac:spMkLst>
            <pc:docMk/>
            <pc:sldMk cId="1582512099" sldId="315"/>
            <ac:spMk id="6" creationId="{E198C6D3-965A-5940-64EA-E918759305A5}"/>
          </ac:spMkLst>
        </pc:spChg>
        <pc:graphicFrameChg chg="add del mod modGraphic">
          <ac:chgData name="Nicky Kunkel" userId="1dc9afa6-0ecf-454f-94d4-d99a11c06726" providerId="ADAL" clId="{E556B0C6-9A1B-4D97-B691-E6D00AB6E8F9}" dt="2025-06-24T20:54:59.070" v="26" actId="478"/>
          <ac:graphicFrameMkLst>
            <pc:docMk/>
            <pc:sldMk cId="1582512099" sldId="315"/>
            <ac:graphicFrameMk id="4" creationId="{19182127-33CC-20BC-98A6-992A6DD7C258}"/>
          </ac:graphicFrameMkLst>
        </pc:graphicFrameChg>
        <pc:graphicFrameChg chg="add mod modGraphic">
          <ac:chgData name="Nicky Kunkel" userId="1dc9afa6-0ecf-454f-94d4-d99a11c06726" providerId="ADAL" clId="{E556B0C6-9A1B-4D97-B691-E6D00AB6E8F9}" dt="2025-06-24T20:56:49.201" v="37" actId="207"/>
          <ac:graphicFrameMkLst>
            <pc:docMk/>
            <pc:sldMk cId="1582512099" sldId="315"/>
            <ac:graphicFrameMk id="7" creationId="{5B488B89-C058-F961-F7A5-F87837C8B87F}"/>
          </ac:graphicFrameMkLst>
        </pc:graphicFrameChg>
      </pc:sldChg>
      <pc:sldChg chg="addSp delSp modSp add mod">
        <pc:chgData name="Nicky Kunkel" userId="1dc9afa6-0ecf-454f-94d4-d99a11c06726" providerId="ADAL" clId="{E556B0C6-9A1B-4D97-B691-E6D00AB6E8F9}" dt="2025-06-24T21:09:05.769" v="207" actId="20577"/>
        <pc:sldMkLst>
          <pc:docMk/>
          <pc:sldMk cId="951552770" sldId="316"/>
        </pc:sldMkLst>
        <pc:spChg chg="mod">
          <ac:chgData name="Nicky Kunkel" userId="1dc9afa6-0ecf-454f-94d4-d99a11c06726" providerId="ADAL" clId="{E556B0C6-9A1B-4D97-B691-E6D00AB6E8F9}" dt="2025-06-24T21:09:05.769" v="207" actId="20577"/>
          <ac:spMkLst>
            <pc:docMk/>
            <pc:sldMk cId="951552770" sldId="316"/>
            <ac:spMk id="2" creationId="{912747CF-26AE-5E33-52FE-97E9E8B9A375}"/>
          </ac:spMkLst>
        </pc:spChg>
        <pc:spChg chg="add del mod">
          <ac:chgData name="Nicky Kunkel" userId="1dc9afa6-0ecf-454f-94d4-d99a11c06726" providerId="ADAL" clId="{E556B0C6-9A1B-4D97-B691-E6D00AB6E8F9}" dt="2025-06-24T20:57:48.719" v="40"/>
          <ac:spMkLst>
            <pc:docMk/>
            <pc:sldMk cId="951552770" sldId="316"/>
            <ac:spMk id="4" creationId="{D637C4F4-CC15-C56B-4175-D7DC6F894E49}"/>
          </ac:spMkLst>
        </pc:spChg>
        <pc:spChg chg="add del mod">
          <ac:chgData name="Nicky Kunkel" userId="1dc9afa6-0ecf-454f-94d4-d99a11c06726" providerId="ADAL" clId="{E556B0C6-9A1B-4D97-B691-E6D00AB6E8F9}" dt="2025-06-24T20:59:55.256" v="52"/>
          <ac:spMkLst>
            <pc:docMk/>
            <pc:sldMk cId="951552770" sldId="316"/>
            <ac:spMk id="8" creationId="{A4D71B4F-D7D4-CB3B-61D3-70C17DDD2B40}"/>
          </ac:spMkLst>
        </pc:spChg>
        <pc:graphicFrameChg chg="add del mod modGraphic">
          <ac:chgData name="Nicky Kunkel" userId="1dc9afa6-0ecf-454f-94d4-d99a11c06726" providerId="ADAL" clId="{E556B0C6-9A1B-4D97-B691-E6D00AB6E8F9}" dt="2025-06-24T20:59:53.775" v="51" actId="478"/>
          <ac:graphicFrameMkLst>
            <pc:docMk/>
            <pc:sldMk cId="951552770" sldId="316"/>
            <ac:graphicFrameMk id="5" creationId="{1A8E7576-468E-96E2-F4E0-5D1EFC21E4AA}"/>
          </ac:graphicFrameMkLst>
        </pc:graphicFrameChg>
        <pc:graphicFrameChg chg="del">
          <ac:chgData name="Nicky Kunkel" userId="1dc9afa6-0ecf-454f-94d4-d99a11c06726" providerId="ADAL" clId="{E556B0C6-9A1B-4D97-B691-E6D00AB6E8F9}" dt="2025-06-24T20:57:07.076" v="39" actId="478"/>
          <ac:graphicFrameMkLst>
            <pc:docMk/>
            <pc:sldMk cId="951552770" sldId="316"/>
            <ac:graphicFrameMk id="7" creationId="{0FB83642-A19E-6BDF-9B5B-9C09ED880FC5}"/>
          </ac:graphicFrameMkLst>
        </pc:graphicFrameChg>
        <pc:graphicFrameChg chg="add mod modGraphic">
          <ac:chgData name="Nicky Kunkel" userId="1dc9afa6-0ecf-454f-94d4-d99a11c06726" providerId="ADAL" clId="{E556B0C6-9A1B-4D97-B691-E6D00AB6E8F9}" dt="2025-06-24T21:02:58.365" v="87" actId="20577"/>
          <ac:graphicFrameMkLst>
            <pc:docMk/>
            <pc:sldMk cId="951552770" sldId="316"/>
            <ac:graphicFrameMk id="9" creationId="{2A995F1F-73F6-3F4C-27D6-ADDC60949654}"/>
          </ac:graphicFrameMkLst>
        </pc:graphicFrameChg>
      </pc:sldChg>
      <pc:sldChg chg="modSp new mod">
        <pc:chgData name="Nicky Kunkel" userId="1dc9afa6-0ecf-454f-94d4-d99a11c06726" providerId="ADAL" clId="{E556B0C6-9A1B-4D97-B691-E6D00AB6E8F9}" dt="2025-06-24T21:21:32.363" v="1141" actId="27636"/>
        <pc:sldMkLst>
          <pc:docMk/>
          <pc:sldMk cId="1844379513" sldId="317"/>
        </pc:sldMkLst>
        <pc:spChg chg="mod">
          <ac:chgData name="Nicky Kunkel" userId="1dc9afa6-0ecf-454f-94d4-d99a11c06726" providerId="ADAL" clId="{E556B0C6-9A1B-4D97-B691-E6D00AB6E8F9}" dt="2025-06-24T21:19:33.193" v="976" actId="20577"/>
          <ac:spMkLst>
            <pc:docMk/>
            <pc:sldMk cId="1844379513" sldId="317"/>
            <ac:spMk id="2" creationId="{FD97173C-8226-D9D7-57E9-4AB685C92554}"/>
          </ac:spMkLst>
        </pc:spChg>
        <pc:spChg chg="mod">
          <ac:chgData name="Nicky Kunkel" userId="1dc9afa6-0ecf-454f-94d4-d99a11c06726" providerId="ADAL" clId="{E556B0C6-9A1B-4D97-B691-E6D00AB6E8F9}" dt="2025-06-24T21:21:32.363" v="1141" actId="27636"/>
          <ac:spMkLst>
            <pc:docMk/>
            <pc:sldMk cId="1844379513" sldId="317"/>
            <ac:spMk id="3" creationId="{0B08B84B-A53B-920E-7F65-1963C12A3C0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6/24/2025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6/24/2025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6/24/2025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6/24/2025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6/24/2025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6/24/2025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6/24/2025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6/24/2025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6/24/2025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6/24/2025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piece of paper with a pencil laying on top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anchor="b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Township of Bonfield 2025</a:t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4400" dirty="0">
                <a:solidFill>
                  <a:schemeClr val="tx1"/>
                </a:solidFill>
              </a:rPr>
              <a:t>Budget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dirty="0"/>
              <a:t>June 24, 2025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83B1E-4B61-E429-C2B7-A6257FC11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n-US" dirty="0"/>
              <a:t>Bonfield Strategic Plan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2E1D81D-1EDE-B071-9F4C-13B9E1E4A0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1733" y="289463"/>
            <a:ext cx="7507486" cy="5574308"/>
          </a:xfrm>
          <a:prstGeom prst="rect">
            <a:avLst/>
          </a:prstGeom>
          <a:noFill/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08F74F0-3219-A9BA-34B0-B789002D6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This term of Council has focused on updating policies and procedures, finding efficiencies in operations and </a:t>
            </a:r>
          </a:p>
          <a:p>
            <a:r>
              <a:rPr lang="en-US" dirty="0"/>
              <a:t>roads, roads, roads! </a:t>
            </a:r>
          </a:p>
          <a:p>
            <a:r>
              <a:rPr lang="en-US" dirty="0"/>
              <a:t>The Strategic Plan adopted in March 2025 sets the stage to begin new direction and growth for the community.  </a:t>
            </a:r>
          </a:p>
        </p:txBody>
      </p:sp>
    </p:spTree>
    <p:extLst>
      <p:ext uri="{BB962C8B-B14F-4D97-AF65-F5344CB8AC3E}">
        <p14:creationId xmlns:p14="http://schemas.microsoft.com/office/powerpoint/2010/main" val="3737847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F3C25-9BDF-0ABE-F535-3656F7633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47111"/>
          </a:xfrm>
        </p:spPr>
        <p:txBody>
          <a:bodyPr/>
          <a:lstStyle/>
          <a:p>
            <a:r>
              <a:rPr lang="en-US" dirty="0"/>
              <a:t>Capital Budget 2025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C4820-7D10-4BD2-3E3C-1474988AB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51744"/>
            <a:ext cx="10058400" cy="376089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Townsuite Financial Software	$45,000 from Modernization Reserve Fund</a:t>
            </a:r>
          </a:p>
          <a:p>
            <a:r>
              <a:rPr lang="en-US" dirty="0"/>
              <a:t>Sweeper attachment		$19,500 One time Rebate</a:t>
            </a:r>
          </a:p>
          <a:p>
            <a:r>
              <a:rPr lang="en-US" dirty="0"/>
              <a:t>Equipment Float			$20,000	  One time Rebate and $13,500 in operating </a:t>
            </a:r>
          </a:p>
          <a:p>
            <a:r>
              <a:rPr lang="en-US" dirty="0"/>
              <a:t>Trunk Road Bridge Replacement 	$450,000 New debt and $200,000 CCBF </a:t>
            </a:r>
          </a:p>
          <a:p>
            <a:r>
              <a:rPr lang="en-US" dirty="0"/>
              <a:t>Pine Lake Road (entrance)	$  60,550 OCIF</a:t>
            </a:r>
          </a:p>
          <a:p>
            <a:r>
              <a:rPr lang="en-US" dirty="0"/>
              <a:t>2 kms Development (west)	</a:t>
            </a:r>
            <a:r>
              <a:rPr lang="en-US" u="sng" dirty="0"/>
              <a:t>$121,000 </a:t>
            </a:r>
            <a:r>
              <a:rPr lang="en-US" dirty="0"/>
              <a:t>OCIF </a:t>
            </a:r>
          </a:p>
          <a:p>
            <a:r>
              <a:rPr lang="en-US" dirty="0"/>
              <a:t>        Total Capital 		$720,500 </a:t>
            </a:r>
          </a:p>
          <a:p>
            <a:r>
              <a:rPr lang="en-US" dirty="0"/>
              <a:t>        In Levy			$   13,500 remainder deferred revenues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51763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C96E3-B91D-6197-8918-006702BF1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FBCBF-A462-B883-8417-A8D56E7A2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47111"/>
          </a:xfrm>
        </p:spPr>
        <p:txBody>
          <a:bodyPr/>
          <a:lstStyle/>
          <a:p>
            <a:r>
              <a:rPr lang="en-US" dirty="0"/>
              <a:t>Projects 2025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8ECD9-D21B-B8D1-8681-79AAFA832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51744"/>
            <a:ext cx="10058400" cy="376089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Gravel Program:  Municipal portion of Shields Point Road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		     Boxwell Road from Farmers line.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Grants:  Fire Department bunker gear and emergency services radios (Fire and PW)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Implementing new planning and licencing bylaws, continue Official Plan and Zoning Update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New Website and communications plan – website live June 26!  Please be patient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Asset Management Plan, Investment Policies and update reserves and debt policies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Continue reserve investments for Fire SCBA, expanding services at the Medical Centre and park   </a:t>
            </a:r>
          </a:p>
          <a:p>
            <a:pPr marL="0" indent="0">
              <a:buNone/>
            </a:pPr>
            <a:r>
              <a:rPr lang="en-US" dirty="0"/>
              <a:t>    equipment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3827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BF7F2-B816-85CD-6E34-39E428F14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Operating Budget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General Government</a:t>
            </a:r>
            <a:endParaRPr lang="en-CA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604174F-86EF-374C-695A-74AFCBF7F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6" y="3429000"/>
            <a:ext cx="3130249" cy="2820721"/>
          </a:xfrm>
        </p:spPr>
        <p:txBody>
          <a:bodyPr/>
          <a:lstStyle/>
          <a:p>
            <a:r>
              <a:rPr lang="en-US" dirty="0"/>
              <a:t>Expenses include: </a:t>
            </a:r>
          </a:p>
          <a:p>
            <a:r>
              <a:rPr lang="en-US" dirty="0"/>
              <a:t>Council remuneration / training</a:t>
            </a:r>
          </a:p>
          <a:p>
            <a:r>
              <a:rPr lang="en-US" dirty="0"/>
              <a:t>Administration Costs</a:t>
            </a:r>
          </a:p>
          <a:p>
            <a:r>
              <a:rPr lang="en-US" dirty="0"/>
              <a:t>Legal/Audit/Insurance/ IT / IC</a:t>
            </a:r>
          </a:p>
          <a:p>
            <a:r>
              <a:rPr lang="en-US" dirty="0"/>
              <a:t>MPAC Levy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E8C809D-BBC7-B57E-CF20-208C9D21F1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5869552"/>
              </p:ext>
            </p:extLst>
          </p:nvPr>
        </p:nvGraphicFramePr>
        <p:xfrm>
          <a:off x="5233207" y="463431"/>
          <a:ext cx="6370160" cy="5931138"/>
        </p:xfrm>
        <a:graphic>
          <a:graphicData uri="http://schemas.openxmlformats.org/drawingml/2006/table">
            <a:tbl>
              <a:tblPr/>
              <a:tblGrid>
                <a:gridCol w="1671215">
                  <a:extLst>
                    <a:ext uri="{9D8B030D-6E8A-4147-A177-3AD203B41FA5}">
                      <a16:colId xmlns:a16="http://schemas.microsoft.com/office/drawing/2014/main" val="2292498923"/>
                    </a:ext>
                  </a:extLst>
                </a:gridCol>
                <a:gridCol w="1671215">
                  <a:extLst>
                    <a:ext uri="{9D8B030D-6E8A-4147-A177-3AD203B41FA5}">
                      <a16:colId xmlns:a16="http://schemas.microsoft.com/office/drawing/2014/main" val="560571968"/>
                    </a:ext>
                  </a:extLst>
                </a:gridCol>
                <a:gridCol w="1002164">
                  <a:extLst>
                    <a:ext uri="{9D8B030D-6E8A-4147-A177-3AD203B41FA5}">
                      <a16:colId xmlns:a16="http://schemas.microsoft.com/office/drawing/2014/main" val="3693877998"/>
                    </a:ext>
                  </a:extLst>
                </a:gridCol>
                <a:gridCol w="993313">
                  <a:extLst>
                    <a:ext uri="{9D8B030D-6E8A-4147-A177-3AD203B41FA5}">
                      <a16:colId xmlns:a16="http://schemas.microsoft.com/office/drawing/2014/main" val="1375561507"/>
                    </a:ext>
                  </a:extLst>
                </a:gridCol>
                <a:gridCol w="1032253">
                  <a:extLst>
                    <a:ext uri="{9D8B030D-6E8A-4147-A177-3AD203B41FA5}">
                      <a16:colId xmlns:a16="http://schemas.microsoft.com/office/drawing/2014/main" val="1245927871"/>
                    </a:ext>
                  </a:extLst>
                </a:gridCol>
              </a:tblGrid>
              <a:tr h="302292"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417913"/>
                  </a:ext>
                </a:extLst>
              </a:tr>
              <a:tr h="302292"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Actual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4950118"/>
                  </a:ext>
                </a:extLst>
              </a:tr>
              <a:tr h="561194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sng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General Government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3449064"/>
                  </a:ext>
                </a:extLst>
              </a:tr>
              <a:tr h="561194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Suppls/PILs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48,856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35,000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40,500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45,000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9049678"/>
                  </a:ext>
                </a:extLst>
              </a:tr>
              <a:tr h="561194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Financial Revenues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137,874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138,840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113,600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123,850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067194"/>
                  </a:ext>
                </a:extLst>
              </a:tr>
              <a:tr h="561194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Grants and Revenues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668,301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691,300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691,300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779,200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2081115"/>
                  </a:ext>
                </a:extLst>
              </a:tr>
              <a:tr h="561194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Transfers from Reserves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79,968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75,000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65,000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30,000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562502"/>
                  </a:ext>
                </a:extLst>
              </a:tr>
              <a:tr h="561194"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934,999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940,140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910,400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978,050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2979229"/>
                  </a:ext>
                </a:extLst>
              </a:tr>
              <a:tr h="837002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874,259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1,058,275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1,167,501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1,071,575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904365"/>
                  </a:ext>
                </a:extLst>
              </a:tr>
              <a:tr h="561194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MPAC Levy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42,908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43,000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43,372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44,687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0020164"/>
                  </a:ext>
                </a:extLst>
              </a:tr>
              <a:tr h="561194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General Net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            17,832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161,135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300,473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138,212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6403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989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5295CF0B-5EF4-BA0E-FC52-ADC8979A0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D0650-B3E3-357C-C241-55955DBBA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4" y="1004097"/>
            <a:ext cx="3517567" cy="2093975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Operating Budget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Emergency Services</a:t>
            </a:r>
            <a:br>
              <a:rPr lang="en-US" dirty="0"/>
            </a:br>
            <a:endParaRPr lang="en-CA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C22B18A-8C0D-1DCE-DBCA-D914A1EC95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289793"/>
            <a:ext cx="3517567" cy="3064505"/>
          </a:xfrm>
        </p:spPr>
        <p:txBody>
          <a:bodyPr/>
          <a:lstStyle/>
          <a:p>
            <a:r>
              <a:rPr lang="en-US" dirty="0"/>
              <a:t>Expenses include: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Administration (insurance, IT, licensing, office)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Buildings (STN 1&amp;2, heat, hydro, alarm, mtnce)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Fleet (9 vehicles)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 grants; bunker gear &amp; radios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EA204333-4A00-9F14-336D-D51825C769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0948067"/>
              </p:ext>
            </p:extLst>
          </p:nvPr>
        </p:nvGraphicFramePr>
        <p:xfrm>
          <a:off x="5341258" y="624114"/>
          <a:ext cx="5545818" cy="5224442"/>
        </p:xfrm>
        <a:graphic>
          <a:graphicData uri="http://schemas.openxmlformats.org/drawingml/2006/table">
            <a:tbl>
              <a:tblPr/>
              <a:tblGrid>
                <a:gridCol w="1698719">
                  <a:extLst>
                    <a:ext uri="{9D8B030D-6E8A-4147-A177-3AD203B41FA5}">
                      <a16:colId xmlns:a16="http://schemas.microsoft.com/office/drawing/2014/main" val="2067018321"/>
                    </a:ext>
                  </a:extLst>
                </a:gridCol>
                <a:gridCol w="942147">
                  <a:extLst>
                    <a:ext uri="{9D8B030D-6E8A-4147-A177-3AD203B41FA5}">
                      <a16:colId xmlns:a16="http://schemas.microsoft.com/office/drawing/2014/main" val="3921858006"/>
                    </a:ext>
                  </a:extLst>
                </a:gridCol>
                <a:gridCol w="956422">
                  <a:extLst>
                    <a:ext uri="{9D8B030D-6E8A-4147-A177-3AD203B41FA5}">
                      <a16:colId xmlns:a16="http://schemas.microsoft.com/office/drawing/2014/main" val="3938938497"/>
                    </a:ext>
                  </a:extLst>
                </a:gridCol>
                <a:gridCol w="974265">
                  <a:extLst>
                    <a:ext uri="{9D8B030D-6E8A-4147-A177-3AD203B41FA5}">
                      <a16:colId xmlns:a16="http://schemas.microsoft.com/office/drawing/2014/main" val="842002630"/>
                    </a:ext>
                  </a:extLst>
                </a:gridCol>
                <a:gridCol w="974265">
                  <a:extLst>
                    <a:ext uri="{9D8B030D-6E8A-4147-A177-3AD203B41FA5}">
                      <a16:colId xmlns:a16="http://schemas.microsoft.com/office/drawing/2014/main" val="3044272205"/>
                    </a:ext>
                  </a:extLst>
                </a:gridCol>
              </a:tblGrid>
              <a:tr h="377423">
                <a:tc>
                  <a:txBody>
                    <a:bodyPr/>
                    <a:lstStyle/>
                    <a:p>
                      <a:pPr algn="l" fontAlgn="b"/>
                      <a:endParaRPr lang="en-CA" sz="2000" b="1" i="0" u="sng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859802"/>
                  </a:ext>
                </a:extLst>
              </a:tr>
              <a:tr h="377423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Fire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Actual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9468194"/>
                  </a:ext>
                </a:extLst>
              </a:tr>
              <a:tr h="377423"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Revenues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16,100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11,100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13,600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29,898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721438"/>
                  </a:ext>
                </a:extLst>
              </a:tr>
              <a:tr h="377423"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191,943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235,570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251,936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348,585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6840524"/>
                  </a:ext>
                </a:extLst>
              </a:tr>
              <a:tr h="377423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175,843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224,470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238,336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318,687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673732"/>
                  </a:ext>
                </a:extLst>
              </a:tr>
              <a:tr h="377423"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015572"/>
                  </a:ext>
                </a:extLst>
              </a:tr>
              <a:tr h="37742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Emergency Management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907677"/>
                  </a:ext>
                </a:extLst>
              </a:tr>
              <a:tr h="377423"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Revenues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45,006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9648757"/>
                  </a:ext>
                </a:extLst>
              </a:tr>
              <a:tr h="396295"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$21,745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44,080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44,720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79,325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8502116"/>
                  </a:ext>
                </a:extLst>
              </a:tr>
              <a:tr h="377423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21,745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44,080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44,720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34,319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846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332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2E939B65-B231-8DDC-D981-E330E39A6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99900-69E3-6655-A68E-27FF32176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4" y="1195818"/>
            <a:ext cx="3517567" cy="2093975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Operating Budget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Building </a:t>
            </a:r>
            <a:br>
              <a:rPr lang="en-US" dirty="0"/>
            </a:br>
            <a:r>
              <a:rPr lang="en-US" dirty="0"/>
              <a:t>Bylaw Enforcement</a:t>
            </a:r>
            <a:endParaRPr lang="en-CA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9C4E963-E84C-35D4-EB04-070FB2183E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4" y="3424050"/>
            <a:ext cx="3517567" cy="3064505"/>
          </a:xfrm>
        </p:spPr>
        <p:txBody>
          <a:bodyPr/>
          <a:lstStyle/>
          <a:p>
            <a:r>
              <a:rPr lang="en-US" dirty="0"/>
              <a:t>Expenses include: </a:t>
            </a:r>
          </a:p>
          <a:p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0494F1F-0DAE-81C0-4196-CA9FD2BA7F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6223164"/>
              </p:ext>
            </p:extLst>
          </p:nvPr>
        </p:nvGraphicFramePr>
        <p:xfrm>
          <a:off x="5515429" y="609600"/>
          <a:ext cx="6033104" cy="5588001"/>
        </p:xfrm>
        <a:graphic>
          <a:graphicData uri="http://schemas.openxmlformats.org/drawingml/2006/table">
            <a:tbl>
              <a:tblPr/>
              <a:tblGrid>
                <a:gridCol w="1847978">
                  <a:extLst>
                    <a:ext uri="{9D8B030D-6E8A-4147-A177-3AD203B41FA5}">
                      <a16:colId xmlns:a16="http://schemas.microsoft.com/office/drawing/2014/main" val="2349710684"/>
                    </a:ext>
                  </a:extLst>
                </a:gridCol>
                <a:gridCol w="1024929">
                  <a:extLst>
                    <a:ext uri="{9D8B030D-6E8A-4147-A177-3AD203B41FA5}">
                      <a16:colId xmlns:a16="http://schemas.microsoft.com/office/drawing/2014/main" val="1303464226"/>
                    </a:ext>
                  </a:extLst>
                </a:gridCol>
                <a:gridCol w="1040459">
                  <a:extLst>
                    <a:ext uri="{9D8B030D-6E8A-4147-A177-3AD203B41FA5}">
                      <a16:colId xmlns:a16="http://schemas.microsoft.com/office/drawing/2014/main" val="3290194734"/>
                    </a:ext>
                  </a:extLst>
                </a:gridCol>
                <a:gridCol w="1059869">
                  <a:extLst>
                    <a:ext uri="{9D8B030D-6E8A-4147-A177-3AD203B41FA5}">
                      <a16:colId xmlns:a16="http://schemas.microsoft.com/office/drawing/2014/main" val="3969477707"/>
                    </a:ext>
                  </a:extLst>
                </a:gridCol>
                <a:gridCol w="1059869">
                  <a:extLst>
                    <a:ext uri="{9D8B030D-6E8A-4147-A177-3AD203B41FA5}">
                      <a16:colId xmlns:a16="http://schemas.microsoft.com/office/drawing/2014/main" val="2394753502"/>
                    </a:ext>
                  </a:extLst>
                </a:gridCol>
              </a:tblGrid>
              <a:tr h="364104"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864016"/>
                  </a:ext>
                </a:extLst>
              </a:tr>
              <a:tr h="364104"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Actual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9781320"/>
                  </a:ext>
                </a:extLst>
              </a:tr>
              <a:tr h="364104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Building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8071440"/>
                  </a:ext>
                </a:extLst>
              </a:tr>
              <a:tr h="891723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Revenues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62,828.00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51,200.00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58,000.00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60,000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291561"/>
                  </a:ext>
                </a:extLst>
              </a:tr>
              <a:tr h="891723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98,028.00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128,350.00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121,695.00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99,100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571676"/>
                  </a:ext>
                </a:extLst>
              </a:tr>
              <a:tr h="891723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35,200.00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77,150.00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63,695.00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39,100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237740"/>
                  </a:ext>
                </a:extLst>
              </a:tr>
              <a:tr h="364104"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4571552"/>
                  </a:ext>
                </a:extLst>
              </a:tr>
              <a:tr h="36410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Bylaw Enforcement Animal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715055"/>
                  </a:ext>
                </a:extLst>
              </a:tr>
              <a:tr h="364104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Revenues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5094163"/>
                  </a:ext>
                </a:extLst>
              </a:tr>
              <a:tr h="364104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$14,203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14500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14575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9157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182878"/>
                  </a:ext>
                </a:extLst>
              </a:tr>
              <a:tr h="364104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$14,203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$14,500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$14,075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$8,657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550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20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B7EBA90D-0648-0042-CCF4-A4EBB16FA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8A40A-F927-0E19-B5AC-B175E47AA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4" y="1195818"/>
            <a:ext cx="3517567" cy="2093975"/>
          </a:xfrm>
        </p:spPr>
        <p:txBody>
          <a:bodyPr anchor="b">
            <a:normAutofit/>
          </a:bodyPr>
          <a:lstStyle/>
          <a:p>
            <a:r>
              <a:rPr lang="en-US" dirty="0"/>
              <a:t>Operating Budget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Policing </a:t>
            </a:r>
            <a:endParaRPr lang="en-CA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69A662B-15EB-8D80-6FD2-33AA61254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4" y="3424050"/>
            <a:ext cx="3517567" cy="3064505"/>
          </a:xfrm>
        </p:spPr>
        <p:txBody>
          <a:bodyPr/>
          <a:lstStyle/>
          <a:p>
            <a:r>
              <a:rPr lang="en-US" dirty="0"/>
              <a:t>Expenses include: </a:t>
            </a:r>
          </a:p>
          <a:p>
            <a:r>
              <a:rPr lang="en-US" dirty="0"/>
              <a:t>RIDE programs</a:t>
            </a:r>
          </a:p>
          <a:p>
            <a:r>
              <a:rPr lang="en-US" dirty="0"/>
              <a:t>Services of OPP</a:t>
            </a:r>
          </a:p>
          <a:p>
            <a:r>
              <a:rPr lang="en-US" dirty="0"/>
              <a:t>Lake Nosbonsing PSB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5871916-25CC-FD29-AB37-004EB6CD50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9015116"/>
              </p:ext>
            </p:extLst>
          </p:nvPr>
        </p:nvGraphicFramePr>
        <p:xfrm>
          <a:off x="5067633" y="1832482"/>
          <a:ext cx="6572824" cy="3407174"/>
        </p:xfrm>
        <a:graphic>
          <a:graphicData uri="http://schemas.openxmlformats.org/drawingml/2006/table">
            <a:tbl>
              <a:tblPr/>
              <a:tblGrid>
                <a:gridCol w="1996172">
                  <a:extLst>
                    <a:ext uri="{9D8B030D-6E8A-4147-A177-3AD203B41FA5}">
                      <a16:colId xmlns:a16="http://schemas.microsoft.com/office/drawing/2014/main" val="1718035633"/>
                    </a:ext>
                  </a:extLst>
                </a:gridCol>
                <a:gridCol w="1107122">
                  <a:extLst>
                    <a:ext uri="{9D8B030D-6E8A-4147-A177-3AD203B41FA5}">
                      <a16:colId xmlns:a16="http://schemas.microsoft.com/office/drawing/2014/main" val="1692717713"/>
                    </a:ext>
                  </a:extLst>
                </a:gridCol>
                <a:gridCol w="1123895">
                  <a:extLst>
                    <a:ext uri="{9D8B030D-6E8A-4147-A177-3AD203B41FA5}">
                      <a16:colId xmlns:a16="http://schemas.microsoft.com/office/drawing/2014/main" val="357573035"/>
                    </a:ext>
                  </a:extLst>
                </a:gridCol>
                <a:gridCol w="1085039">
                  <a:extLst>
                    <a:ext uri="{9D8B030D-6E8A-4147-A177-3AD203B41FA5}">
                      <a16:colId xmlns:a16="http://schemas.microsoft.com/office/drawing/2014/main" val="1415001927"/>
                    </a:ext>
                  </a:extLst>
                </a:gridCol>
                <a:gridCol w="1260596">
                  <a:extLst>
                    <a:ext uri="{9D8B030D-6E8A-4147-A177-3AD203B41FA5}">
                      <a16:colId xmlns:a16="http://schemas.microsoft.com/office/drawing/2014/main" val="3287763006"/>
                    </a:ext>
                  </a:extLst>
                </a:gridCol>
              </a:tblGrid>
              <a:tr h="592674"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041275"/>
                  </a:ext>
                </a:extLst>
              </a:tr>
              <a:tr h="564450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Policing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Actual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6957893"/>
                  </a:ext>
                </a:extLst>
              </a:tr>
              <a:tr h="564450"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Revenues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8200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7500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7500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4875977"/>
                  </a:ext>
                </a:extLst>
              </a:tr>
              <a:tr h="842800"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$326,289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335,090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349,354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      389,538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2884048"/>
                  </a:ext>
                </a:extLst>
              </a:tr>
              <a:tr h="842800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$318,453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$326,890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$341,854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$382,038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2273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3505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56179502-BA53-0D1F-BE2E-ED79B7AC1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9579D-0D4A-0D15-F275-9F4C97187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3" y="803932"/>
            <a:ext cx="3517567" cy="2093975"/>
          </a:xfrm>
        </p:spPr>
        <p:txBody>
          <a:bodyPr anchor="b">
            <a:normAutofit/>
          </a:bodyPr>
          <a:lstStyle/>
          <a:p>
            <a:r>
              <a:rPr lang="en-US" dirty="0"/>
              <a:t>Operating Budget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Public Works</a:t>
            </a:r>
            <a:endParaRPr lang="en-CA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12CECBA-E56C-B994-530B-90AFD9CEB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4" y="3222172"/>
            <a:ext cx="3517568" cy="326638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Expenses include: </a:t>
            </a:r>
          </a:p>
          <a:p>
            <a:r>
              <a:rPr lang="en-US" dirty="0"/>
              <a:t>Administration</a:t>
            </a:r>
          </a:p>
          <a:p>
            <a:r>
              <a:rPr lang="en-US" dirty="0"/>
              <a:t>Building</a:t>
            </a:r>
          </a:p>
          <a:p>
            <a:r>
              <a:rPr lang="en-US" dirty="0"/>
              <a:t>Fleet</a:t>
            </a:r>
          </a:p>
          <a:p>
            <a:r>
              <a:rPr lang="en-US" dirty="0"/>
              <a:t>Bridges and culverts, winter operations, park mtnce, ditching and brushing, railway crossings, streetlights, dust control, safety, roads </a:t>
            </a:r>
          </a:p>
          <a:p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DFA4C59-4BE3-0C79-A522-24652876B9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522626"/>
              </p:ext>
            </p:extLst>
          </p:nvPr>
        </p:nvGraphicFramePr>
        <p:xfrm>
          <a:off x="5379965" y="362857"/>
          <a:ext cx="6168571" cy="6364154"/>
        </p:xfrm>
        <a:graphic>
          <a:graphicData uri="http://schemas.openxmlformats.org/drawingml/2006/table">
            <a:tbl>
              <a:tblPr/>
              <a:tblGrid>
                <a:gridCol w="1670567">
                  <a:extLst>
                    <a:ext uri="{9D8B030D-6E8A-4147-A177-3AD203B41FA5}">
                      <a16:colId xmlns:a16="http://schemas.microsoft.com/office/drawing/2014/main" val="1638446848"/>
                    </a:ext>
                  </a:extLst>
                </a:gridCol>
                <a:gridCol w="1102574">
                  <a:extLst>
                    <a:ext uri="{9D8B030D-6E8A-4147-A177-3AD203B41FA5}">
                      <a16:colId xmlns:a16="http://schemas.microsoft.com/office/drawing/2014/main" val="1178487082"/>
                    </a:ext>
                  </a:extLst>
                </a:gridCol>
                <a:gridCol w="1090046">
                  <a:extLst>
                    <a:ext uri="{9D8B030D-6E8A-4147-A177-3AD203B41FA5}">
                      <a16:colId xmlns:a16="http://schemas.microsoft.com/office/drawing/2014/main" val="1846020434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3121790917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32658060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4484958"/>
                  </a:ext>
                </a:extLst>
              </a:tr>
              <a:tr h="303585"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Actual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058807"/>
                  </a:ext>
                </a:extLst>
              </a:tr>
              <a:tr h="303585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1" i="0" u="sng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Public Works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023869"/>
                  </a:ext>
                </a:extLst>
              </a:tr>
              <a:tr h="589297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General Operations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0662557"/>
                  </a:ext>
                </a:extLst>
              </a:tr>
              <a:tr h="589297"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Revenues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69,334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73,350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49,500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50,000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145297"/>
                  </a:ext>
                </a:extLst>
              </a:tr>
              <a:tr h="848452"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1,285,381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1,603,142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1,686,936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1,931,966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6451096"/>
                  </a:ext>
                </a:extLst>
              </a:tr>
              <a:tr h="848452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1,216,047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1,529,792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1,637,436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1,881,966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9865560"/>
                  </a:ext>
                </a:extLst>
              </a:tr>
              <a:tr h="303585"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2896363"/>
                  </a:ext>
                </a:extLst>
              </a:tr>
              <a:tr h="303585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Cemetery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9650704"/>
                  </a:ext>
                </a:extLst>
              </a:tr>
              <a:tr h="589297"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Revenues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1,080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1,900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2,200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9463256"/>
                  </a:ext>
                </a:extLst>
              </a:tr>
              <a:tr h="589297"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1,830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4,500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2,700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6939429"/>
                  </a:ext>
                </a:extLst>
              </a:tr>
              <a:tr h="589297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  750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2,600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    500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1,000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778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5063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F1965C9F-64FB-A90F-6FC8-E0751442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1E0E6-FC26-B706-BDFB-19EDDDA6F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4" y="1195818"/>
            <a:ext cx="3517567" cy="2093975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Operating Budget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Environmental </a:t>
            </a:r>
            <a:br>
              <a:rPr lang="en-US" dirty="0"/>
            </a:br>
            <a:r>
              <a:rPr lang="en-US" dirty="0"/>
              <a:t>Services</a:t>
            </a:r>
            <a:endParaRPr lang="en-CA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EF8834F-D364-EDF8-AD50-795A0C7A1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4" y="3424050"/>
            <a:ext cx="3517567" cy="3064505"/>
          </a:xfrm>
        </p:spPr>
        <p:txBody>
          <a:bodyPr/>
          <a:lstStyle/>
          <a:p>
            <a:r>
              <a:rPr lang="en-US" dirty="0"/>
              <a:t>Expenses include: </a:t>
            </a:r>
          </a:p>
          <a:p>
            <a:r>
              <a:rPr lang="en-US" dirty="0"/>
              <a:t>Landfill operations</a:t>
            </a:r>
          </a:p>
          <a:p>
            <a:r>
              <a:rPr lang="en-US" dirty="0"/>
              <a:t>Recycling operations </a:t>
            </a:r>
          </a:p>
          <a:p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9CADE34-7B9E-1057-E23A-CC6C36F84D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034252"/>
              </p:ext>
            </p:extLst>
          </p:nvPr>
        </p:nvGraphicFramePr>
        <p:xfrm>
          <a:off x="4905829" y="653143"/>
          <a:ext cx="7010402" cy="5704113"/>
        </p:xfrm>
        <a:graphic>
          <a:graphicData uri="http://schemas.openxmlformats.org/drawingml/2006/table">
            <a:tbl>
              <a:tblPr/>
              <a:tblGrid>
                <a:gridCol w="1898551">
                  <a:extLst>
                    <a:ext uri="{9D8B030D-6E8A-4147-A177-3AD203B41FA5}">
                      <a16:colId xmlns:a16="http://schemas.microsoft.com/office/drawing/2014/main" val="1504346960"/>
                    </a:ext>
                  </a:extLst>
                </a:gridCol>
                <a:gridCol w="1253044">
                  <a:extLst>
                    <a:ext uri="{9D8B030D-6E8A-4147-A177-3AD203B41FA5}">
                      <a16:colId xmlns:a16="http://schemas.microsoft.com/office/drawing/2014/main" val="3662407930"/>
                    </a:ext>
                  </a:extLst>
                </a:gridCol>
                <a:gridCol w="1238805">
                  <a:extLst>
                    <a:ext uri="{9D8B030D-6E8A-4147-A177-3AD203B41FA5}">
                      <a16:colId xmlns:a16="http://schemas.microsoft.com/office/drawing/2014/main" val="3517965011"/>
                    </a:ext>
                  </a:extLst>
                </a:gridCol>
                <a:gridCol w="1310001">
                  <a:extLst>
                    <a:ext uri="{9D8B030D-6E8A-4147-A177-3AD203B41FA5}">
                      <a16:colId xmlns:a16="http://schemas.microsoft.com/office/drawing/2014/main" val="3285590329"/>
                    </a:ext>
                  </a:extLst>
                </a:gridCol>
                <a:gridCol w="1310001">
                  <a:extLst>
                    <a:ext uri="{9D8B030D-6E8A-4147-A177-3AD203B41FA5}">
                      <a16:colId xmlns:a16="http://schemas.microsoft.com/office/drawing/2014/main" val="2713987542"/>
                    </a:ext>
                  </a:extLst>
                </a:gridCol>
              </a:tblGrid>
              <a:tr h="395938"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936027"/>
                  </a:ext>
                </a:extLst>
              </a:tr>
              <a:tr h="395938"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219963"/>
                  </a:ext>
                </a:extLst>
              </a:tr>
              <a:tr h="525618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Environmental Services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Actual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4962047"/>
                  </a:ext>
                </a:extLst>
              </a:tr>
              <a:tr h="395938"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479599"/>
                  </a:ext>
                </a:extLst>
              </a:tr>
              <a:tr h="654505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Landfill Revenue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30,980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26,000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129,000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34,100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6106693"/>
                  </a:ext>
                </a:extLst>
              </a:tr>
              <a:tr h="654505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Recycling Revenues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26,000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26,000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27,000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4,600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627336"/>
                  </a:ext>
                </a:extLst>
              </a:tr>
              <a:tr h="654505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83,597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91,696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104,795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74,970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2825888"/>
                  </a:ext>
                </a:extLst>
              </a:tr>
              <a:tr h="654505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26,617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39,696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             51,205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36,270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549990"/>
                  </a:ext>
                </a:extLst>
              </a:tr>
              <a:tr h="395938"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2429574"/>
                  </a:ext>
                </a:extLst>
              </a:tr>
              <a:tr h="976723"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Public Works Net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1,243,414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1,572,088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1,586,731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1,919,236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9342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091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2B396FDC-38DB-B023-DFC4-41CE5067B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28101-9445-E619-38B6-6426BCD2F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4" y="1195818"/>
            <a:ext cx="3517567" cy="2093975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Operating Budget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Cultural </a:t>
            </a:r>
            <a:br>
              <a:rPr lang="en-US" dirty="0"/>
            </a:br>
            <a:r>
              <a:rPr lang="en-US" dirty="0"/>
              <a:t>Services</a:t>
            </a:r>
            <a:endParaRPr lang="en-CA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50DF822-BBE1-74A9-59F5-60583707E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4" y="3424050"/>
            <a:ext cx="3517567" cy="3064505"/>
          </a:xfrm>
        </p:spPr>
        <p:txBody>
          <a:bodyPr/>
          <a:lstStyle/>
          <a:p>
            <a:r>
              <a:rPr lang="en-US" dirty="0"/>
              <a:t>Expenses include: </a:t>
            </a:r>
          </a:p>
          <a:p>
            <a:r>
              <a:rPr lang="en-US" dirty="0"/>
              <a:t>Library</a:t>
            </a:r>
          </a:p>
          <a:p>
            <a:r>
              <a:rPr lang="en-US" dirty="0"/>
              <a:t>Parks and Recreation: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Park mtnce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Programs and events</a:t>
            </a:r>
          </a:p>
          <a:p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A0D1AA3-110F-6C4E-C031-841B275B48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7367539"/>
              </p:ext>
            </p:extLst>
          </p:nvPr>
        </p:nvGraphicFramePr>
        <p:xfrm>
          <a:off x="4978398" y="478972"/>
          <a:ext cx="7010402" cy="6009581"/>
        </p:xfrm>
        <a:graphic>
          <a:graphicData uri="http://schemas.openxmlformats.org/drawingml/2006/table">
            <a:tbl>
              <a:tblPr/>
              <a:tblGrid>
                <a:gridCol w="1898552">
                  <a:extLst>
                    <a:ext uri="{9D8B030D-6E8A-4147-A177-3AD203B41FA5}">
                      <a16:colId xmlns:a16="http://schemas.microsoft.com/office/drawing/2014/main" val="3611413872"/>
                    </a:ext>
                  </a:extLst>
                </a:gridCol>
                <a:gridCol w="1253043">
                  <a:extLst>
                    <a:ext uri="{9D8B030D-6E8A-4147-A177-3AD203B41FA5}">
                      <a16:colId xmlns:a16="http://schemas.microsoft.com/office/drawing/2014/main" val="222597435"/>
                    </a:ext>
                  </a:extLst>
                </a:gridCol>
                <a:gridCol w="1238805">
                  <a:extLst>
                    <a:ext uri="{9D8B030D-6E8A-4147-A177-3AD203B41FA5}">
                      <a16:colId xmlns:a16="http://schemas.microsoft.com/office/drawing/2014/main" val="2719080002"/>
                    </a:ext>
                  </a:extLst>
                </a:gridCol>
                <a:gridCol w="1310001">
                  <a:extLst>
                    <a:ext uri="{9D8B030D-6E8A-4147-A177-3AD203B41FA5}">
                      <a16:colId xmlns:a16="http://schemas.microsoft.com/office/drawing/2014/main" val="3313728032"/>
                    </a:ext>
                  </a:extLst>
                </a:gridCol>
                <a:gridCol w="1310001">
                  <a:extLst>
                    <a:ext uri="{9D8B030D-6E8A-4147-A177-3AD203B41FA5}">
                      <a16:colId xmlns:a16="http://schemas.microsoft.com/office/drawing/2014/main" val="2623982477"/>
                    </a:ext>
                  </a:extLst>
                </a:gridCol>
              </a:tblGrid>
              <a:tr h="289513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sng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Cultural Services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87509"/>
                  </a:ext>
                </a:extLst>
              </a:tr>
              <a:tr h="289513"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006906"/>
                  </a:ext>
                </a:extLst>
              </a:tr>
              <a:tr h="570252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Parks and Recreation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Actual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7906218"/>
                  </a:ext>
                </a:extLst>
              </a:tr>
              <a:tr h="570252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Revenues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10,694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12,600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27,700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31,250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041720"/>
                  </a:ext>
                </a:extLst>
              </a:tr>
              <a:tr h="570252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66,722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87,030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76,750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98,400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1045358"/>
                  </a:ext>
                </a:extLst>
              </a:tr>
              <a:tr h="570252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56,028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74,430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49,050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67,150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701295"/>
                  </a:ext>
                </a:extLst>
              </a:tr>
              <a:tr h="289513"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059422"/>
                  </a:ext>
                </a:extLst>
              </a:tr>
              <a:tr h="289513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Library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8943859"/>
                  </a:ext>
                </a:extLst>
              </a:tr>
              <a:tr h="570252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Revenues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6,991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6,311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12,356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7642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1884313"/>
                  </a:ext>
                </a:extLst>
              </a:tr>
              <a:tr h="570252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90,477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94,383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103,795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104248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471846"/>
                  </a:ext>
                </a:extLst>
              </a:tr>
              <a:tr h="570252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83,486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88,072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91,439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96606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821033"/>
                  </a:ext>
                </a:extLst>
              </a:tr>
              <a:tr h="289513"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734470"/>
                  </a:ext>
                </a:extLst>
              </a:tr>
              <a:tr h="570252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Cultural Net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139,514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162,502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140,489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163,756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045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621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D150433B-3C48-7FAE-D9A6-20800066C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C8186-5D46-F7F9-FEAF-37406CE64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3" y="638629"/>
            <a:ext cx="3517567" cy="2093975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Operating Budget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Planning &amp;</a:t>
            </a:r>
            <a:br>
              <a:rPr lang="en-US" dirty="0"/>
            </a:br>
            <a:r>
              <a:rPr lang="en-US" dirty="0"/>
              <a:t>Development</a:t>
            </a:r>
            <a:endParaRPr lang="en-CA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858809A-311A-54F3-DA78-659525BEC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4" y="3424050"/>
            <a:ext cx="3517567" cy="3064505"/>
          </a:xfrm>
        </p:spPr>
        <p:txBody>
          <a:bodyPr/>
          <a:lstStyle/>
          <a:p>
            <a:r>
              <a:rPr lang="en-US" dirty="0"/>
              <a:t>Expenses include: </a:t>
            </a:r>
          </a:p>
          <a:p>
            <a:r>
              <a:rPr lang="en-US" dirty="0"/>
              <a:t>Planning Services</a:t>
            </a:r>
          </a:p>
          <a:p>
            <a:r>
              <a:rPr lang="en-US" dirty="0"/>
              <a:t>GIS Software</a:t>
            </a:r>
          </a:p>
          <a:p>
            <a:r>
              <a:rPr lang="en-US" dirty="0"/>
              <a:t>Consultants/peer reviews</a:t>
            </a:r>
          </a:p>
          <a:p>
            <a:r>
              <a:rPr lang="en-US" dirty="0"/>
              <a:t>Economic Development</a:t>
            </a:r>
          </a:p>
          <a:p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201F8B1-C37F-F992-D047-CBCD102042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9814370"/>
              </p:ext>
            </p:extLst>
          </p:nvPr>
        </p:nvGraphicFramePr>
        <p:xfrm>
          <a:off x="5500912" y="1942245"/>
          <a:ext cx="6047623" cy="3210324"/>
        </p:xfrm>
        <a:graphic>
          <a:graphicData uri="http://schemas.openxmlformats.org/drawingml/2006/table">
            <a:tbl>
              <a:tblPr/>
              <a:tblGrid>
                <a:gridCol w="1637812">
                  <a:extLst>
                    <a:ext uri="{9D8B030D-6E8A-4147-A177-3AD203B41FA5}">
                      <a16:colId xmlns:a16="http://schemas.microsoft.com/office/drawing/2014/main" val="2351266342"/>
                    </a:ext>
                  </a:extLst>
                </a:gridCol>
                <a:gridCol w="1080956">
                  <a:extLst>
                    <a:ext uri="{9D8B030D-6E8A-4147-A177-3AD203B41FA5}">
                      <a16:colId xmlns:a16="http://schemas.microsoft.com/office/drawing/2014/main" val="3093440363"/>
                    </a:ext>
                  </a:extLst>
                </a:gridCol>
                <a:gridCol w="1068673">
                  <a:extLst>
                    <a:ext uri="{9D8B030D-6E8A-4147-A177-3AD203B41FA5}">
                      <a16:colId xmlns:a16="http://schemas.microsoft.com/office/drawing/2014/main" val="3543845019"/>
                    </a:ext>
                  </a:extLst>
                </a:gridCol>
                <a:gridCol w="1130091">
                  <a:extLst>
                    <a:ext uri="{9D8B030D-6E8A-4147-A177-3AD203B41FA5}">
                      <a16:colId xmlns:a16="http://schemas.microsoft.com/office/drawing/2014/main" val="3968625051"/>
                    </a:ext>
                  </a:extLst>
                </a:gridCol>
                <a:gridCol w="1130091">
                  <a:extLst>
                    <a:ext uri="{9D8B030D-6E8A-4147-A177-3AD203B41FA5}">
                      <a16:colId xmlns:a16="http://schemas.microsoft.com/office/drawing/2014/main" val="3218953336"/>
                    </a:ext>
                  </a:extLst>
                </a:gridCol>
              </a:tblGrid>
              <a:tr h="379888">
                <a:tc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7542864"/>
                  </a:ext>
                </a:extLst>
              </a:tr>
              <a:tr h="379888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Planning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Actual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420824"/>
                  </a:ext>
                </a:extLst>
              </a:tr>
              <a:tr h="612637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Revenues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8,330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11,500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13,400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12,400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8272397"/>
                  </a:ext>
                </a:extLst>
              </a:tr>
              <a:tr h="612637">
                <a:tc>
                  <a:txBody>
                    <a:bodyPr/>
                    <a:lstStyle/>
                    <a:p>
                      <a:pPr algn="r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22,097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30,900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39,190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41,300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31603"/>
                  </a:ext>
                </a:extLst>
              </a:tr>
              <a:tr h="612637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NBM Conservation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31,015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33,740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33,740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33,250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333408"/>
                  </a:ext>
                </a:extLst>
              </a:tr>
              <a:tr h="612637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Planning Costs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44,782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53,140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59,530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62,150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7686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8936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D2F72CCB-990E-901A-99C4-6A668BFA3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4A619-19A4-3D3F-5C94-49709F7D3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3" y="638629"/>
            <a:ext cx="3517567" cy="2093975"/>
          </a:xfrm>
        </p:spPr>
        <p:txBody>
          <a:bodyPr anchor="b">
            <a:normAutofit/>
          </a:bodyPr>
          <a:lstStyle/>
          <a:p>
            <a:r>
              <a:rPr lang="en-US" dirty="0"/>
              <a:t>Operating Budget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Heath Care</a:t>
            </a:r>
            <a:endParaRPr lang="en-CA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52D7ED6-900D-A0EF-75CA-6DF3B1563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1864" y="3077030"/>
            <a:ext cx="3619168" cy="3411526"/>
          </a:xfrm>
        </p:spPr>
        <p:txBody>
          <a:bodyPr/>
          <a:lstStyle/>
          <a:p>
            <a:r>
              <a:rPr lang="en-US" dirty="0"/>
              <a:t>Expenses include: </a:t>
            </a:r>
          </a:p>
          <a:p>
            <a:r>
              <a:rPr lang="en-US" dirty="0"/>
              <a:t>Medical Centre</a:t>
            </a:r>
          </a:p>
          <a:p>
            <a:r>
              <a:rPr lang="en-US" dirty="0"/>
              <a:t>Health Unit</a:t>
            </a:r>
          </a:p>
          <a:p>
            <a:r>
              <a:rPr lang="en-US" dirty="0"/>
              <a:t>DSSAB</a:t>
            </a:r>
          </a:p>
          <a:p>
            <a:r>
              <a:rPr lang="en-US" dirty="0"/>
              <a:t>Cassellholme</a:t>
            </a:r>
          </a:p>
          <a:p>
            <a:r>
              <a:rPr lang="en-US" dirty="0"/>
              <a:t>Mattawa Hospital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21CD2C2-9556-CCE8-F330-73E7CC9102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5695341"/>
              </p:ext>
            </p:extLst>
          </p:nvPr>
        </p:nvGraphicFramePr>
        <p:xfrm>
          <a:off x="5397952" y="638629"/>
          <a:ext cx="6150584" cy="5751195"/>
        </p:xfrm>
        <a:graphic>
          <a:graphicData uri="http://schemas.openxmlformats.org/drawingml/2006/table">
            <a:tbl>
              <a:tblPr/>
              <a:tblGrid>
                <a:gridCol w="1665696">
                  <a:extLst>
                    <a:ext uri="{9D8B030D-6E8A-4147-A177-3AD203B41FA5}">
                      <a16:colId xmlns:a16="http://schemas.microsoft.com/office/drawing/2014/main" val="355823029"/>
                    </a:ext>
                  </a:extLst>
                </a:gridCol>
                <a:gridCol w="1099359">
                  <a:extLst>
                    <a:ext uri="{9D8B030D-6E8A-4147-A177-3AD203B41FA5}">
                      <a16:colId xmlns:a16="http://schemas.microsoft.com/office/drawing/2014/main" val="1642975986"/>
                    </a:ext>
                  </a:extLst>
                </a:gridCol>
                <a:gridCol w="1086867">
                  <a:extLst>
                    <a:ext uri="{9D8B030D-6E8A-4147-A177-3AD203B41FA5}">
                      <a16:colId xmlns:a16="http://schemas.microsoft.com/office/drawing/2014/main" val="3733159817"/>
                    </a:ext>
                  </a:extLst>
                </a:gridCol>
                <a:gridCol w="1149331">
                  <a:extLst>
                    <a:ext uri="{9D8B030D-6E8A-4147-A177-3AD203B41FA5}">
                      <a16:colId xmlns:a16="http://schemas.microsoft.com/office/drawing/2014/main" val="1661274417"/>
                    </a:ext>
                  </a:extLst>
                </a:gridCol>
                <a:gridCol w="1149331">
                  <a:extLst>
                    <a:ext uri="{9D8B030D-6E8A-4147-A177-3AD203B41FA5}">
                      <a16:colId xmlns:a16="http://schemas.microsoft.com/office/drawing/2014/main" val="924006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741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Care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Actual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488172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Bonfield Medical Center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02230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Revenue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116,283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117,399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196,338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247,940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3736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Expenses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134,779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149,050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260,300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246,940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24557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Costs Med Center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18,496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31,651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63,963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(1,000)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6812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9616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Levies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312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NBPS Health Unit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  67,966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  68,053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    70,096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    73,600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75168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Nipissing DSSAB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557,782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577,956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 598,932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 613,905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982223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Casselholme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  140,770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167,633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 198,500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 230,670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73774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Mattawa Hospital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    4,800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      1,200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                 1,200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84486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Health Agency Levy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766,518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818,442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868,728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919,375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16796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23809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Health Care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785,014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850,093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932,691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918,375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1623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37961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02051-548F-E4A9-4C65-037E2ACE0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02DAB-8903-A5AC-D48B-1C62C7DBA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n-US" sz="3100"/>
              <a:t>Operating Budget</a:t>
            </a:r>
            <a:br>
              <a:rPr lang="en-US" sz="3100"/>
            </a:br>
            <a:br>
              <a:rPr lang="en-US" sz="3100"/>
            </a:br>
            <a:r>
              <a:rPr lang="en-US" sz="3100"/>
              <a:t>Mandated</a:t>
            </a:r>
            <a:br>
              <a:rPr lang="en-US" sz="3100"/>
            </a:br>
            <a:r>
              <a:rPr lang="en-US" sz="3100"/>
              <a:t>Levies</a:t>
            </a:r>
            <a:endParaRPr lang="en-CA" sz="310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7CE35A57-993F-8BA3-F58A-F2E852D74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/>
          <a:lstStyle/>
          <a:p>
            <a:r>
              <a:rPr lang="en-US" dirty="0"/>
              <a:t>These are from municipal organizations that operate on a regional basis.  There are multiple local municipalities served by these boards and they do result in economies of scale.  </a:t>
            </a:r>
          </a:p>
          <a:p>
            <a:r>
              <a:rPr lang="en-US" dirty="0"/>
              <a:t>They total 35% of the total tax levy.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358DC4E-B5D1-1B0E-B3AC-00C7FC0332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3008621"/>
              </p:ext>
            </p:extLst>
          </p:nvPr>
        </p:nvGraphicFramePr>
        <p:xfrm>
          <a:off x="5458984" y="988278"/>
          <a:ext cx="5928346" cy="5032674"/>
        </p:xfrm>
        <a:graphic>
          <a:graphicData uri="http://schemas.openxmlformats.org/drawingml/2006/table">
            <a:tbl>
              <a:tblPr/>
              <a:tblGrid>
                <a:gridCol w="1492095">
                  <a:extLst>
                    <a:ext uri="{9D8B030D-6E8A-4147-A177-3AD203B41FA5}">
                      <a16:colId xmlns:a16="http://schemas.microsoft.com/office/drawing/2014/main" val="3044494669"/>
                    </a:ext>
                  </a:extLst>
                </a:gridCol>
                <a:gridCol w="981959">
                  <a:extLst>
                    <a:ext uri="{9D8B030D-6E8A-4147-A177-3AD203B41FA5}">
                      <a16:colId xmlns:a16="http://schemas.microsoft.com/office/drawing/2014/main" val="3415276590"/>
                    </a:ext>
                  </a:extLst>
                </a:gridCol>
                <a:gridCol w="981959">
                  <a:extLst>
                    <a:ext uri="{9D8B030D-6E8A-4147-A177-3AD203B41FA5}">
                      <a16:colId xmlns:a16="http://schemas.microsoft.com/office/drawing/2014/main" val="3939963432"/>
                    </a:ext>
                  </a:extLst>
                </a:gridCol>
                <a:gridCol w="981959">
                  <a:extLst>
                    <a:ext uri="{9D8B030D-6E8A-4147-A177-3AD203B41FA5}">
                      <a16:colId xmlns:a16="http://schemas.microsoft.com/office/drawing/2014/main" val="73016967"/>
                    </a:ext>
                  </a:extLst>
                </a:gridCol>
                <a:gridCol w="981959">
                  <a:extLst>
                    <a:ext uri="{9D8B030D-6E8A-4147-A177-3AD203B41FA5}">
                      <a16:colId xmlns:a16="http://schemas.microsoft.com/office/drawing/2014/main" val="3930973886"/>
                    </a:ext>
                  </a:extLst>
                </a:gridCol>
                <a:gridCol w="508415">
                  <a:extLst>
                    <a:ext uri="{9D8B030D-6E8A-4147-A177-3AD203B41FA5}">
                      <a16:colId xmlns:a16="http://schemas.microsoft.com/office/drawing/2014/main" val="3297676198"/>
                    </a:ext>
                  </a:extLst>
                </a:gridCol>
              </a:tblGrid>
              <a:tr h="5171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ABC Levies in the tax levy</a:t>
                      </a:r>
                      <a:endParaRPr lang="en-US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  <a:endParaRPr lang="en-CA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2024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2025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2253905"/>
                  </a:ext>
                </a:extLst>
              </a:tr>
              <a:tr h="2898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Actual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620851"/>
                  </a:ext>
                </a:extLst>
              </a:tr>
              <a:tr h="5171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NBPS Health Unit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67,966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68,053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70,096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73,600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5014669"/>
                  </a:ext>
                </a:extLst>
              </a:tr>
              <a:tr h="5171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Nipissing DSSAB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557,782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577,956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598,932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613,905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790981"/>
                  </a:ext>
                </a:extLst>
              </a:tr>
              <a:tr h="5171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Casselholme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140,770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167,633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198,500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230,670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534587"/>
                  </a:ext>
                </a:extLst>
              </a:tr>
              <a:tr h="5171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Mattawa Hospital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4,800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1,200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1,200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92114"/>
                  </a:ext>
                </a:extLst>
              </a:tr>
              <a:tr h="5171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OPP Contract Costs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319,271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313,142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332,842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377,494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660855"/>
                  </a:ext>
                </a:extLst>
              </a:tr>
              <a:tr h="5171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MPAC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42,908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43,000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43,372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44,687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3636921"/>
                  </a:ext>
                </a:extLst>
              </a:tr>
              <a:tr h="5171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NBMCA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31,015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33,740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33,740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33,250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7035514"/>
                  </a:ext>
                </a:extLst>
              </a:tr>
              <a:tr h="5171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1,159,712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1,208,324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1,278,682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1,374,806 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35%</a:t>
                      </a:r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915" marR="12915" marT="129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0836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8503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5C51D-40C6-6206-CB02-BE1E5A2A8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2C49F-027A-1C77-EF2D-6C982A1A7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n-US" dirty="0"/>
              <a:t>Operating Budget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Overview</a:t>
            </a:r>
            <a:endParaRPr lang="en-CA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6BD116F-226F-FCF1-2A82-759ED9F5C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460180"/>
            <a:ext cx="3517567" cy="1764963"/>
          </a:xfrm>
        </p:spPr>
        <p:txBody>
          <a:bodyPr/>
          <a:lstStyle/>
          <a:p>
            <a:r>
              <a:rPr lang="en-US" dirty="0"/>
              <a:t>3% Tax Rate increase (growth in)</a:t>
            </a:r>
          </a:p>
          <a:p>
            <a:r>
              <a:rPr lang="en-US" dirty="0"/>
              <a:t>3.5% Levy increase </a:t>
            </a:r>
          </a:p>
          <a:p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92FBB27-767B-3578-BC0D-A91AA01ABD8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58984" y="1031108"/>
          <a:ext cx="5928347" cy="4858144"/>
        </p:xfrm>
        <a:graphic>
          <a:graphicData uri="http://schemas.openxmlformats.org/drawingml/2006/table">
            <a:tbl>
              <a:tblPr firstRow="1" bandRow="1"/>
              <a:tblGrid>
                <a:gridCol w="1399893">
                  <a:extLst>
                    <a:ext uri="{9D8B030D-6E8A-4147-A177-3AD203B41FA5}">
                      <a16:colId xmlns:a16="http://schemas.microsoft.com/office/drawing/2014/main" val="2856200571"/>
                    </a:ext>
                  </a:extLst>
                </a:gridCol>
                <a:gridCol w="936187">
                  <a:extLst>
                    <a:ext uri="{9D8B030D-6E8A-4147-A177-3AD203B41FA5}">
                      <a16:colId xmlns:a16="http://schemas.microsoft.com/office/drawing/2014/main" val="3909720898"/>
                    </a:ext>
                  </a:extLst>
                </a:gridCol>
                <a:gridCol w="936187">
                  <a:extLst>
                    <a:ext uri="{9D8B030D-6E8A-4147-A177-3AD203B41FA5}">
                      <a16:colId xmlns:a16="http://schemas.microsoft.com/office/drawing/2014/main" val="3118475773"/>
                    </a:ext>
                  </a:extLst>
                </a:gridCol>
                <a:gridCol w="936187">
                  <a:extLst>
                    <a:ext uri="{9D8B030D-6E8A-4147-A177-3AD203B41FA5}">
                      <a16:colId xmlns:a16="http://schemas.microsoft.com/office/drawing/2014/main" val="2107472511"/>
                    </a:ext>
                  </a:extLst>
                </a:gridCol>
                <a:gridCol w="936187">
                  <a:extLst>
                    <a:ext uri="{9D8B030D-6E8A-4147-A177-3AD203B41FA5}">
                      <a16:colId xmlns:a16="http://schemas.microsoft.com/office/drawing/2014/main" val="4019553462"/>
                    </a:ext>
                  </a:extLst>
                </a:gridCol>
                <a:gridCol w="783706">
                  <a:extLst>
                    <a:ext uri="{9D8B030D-6E8A-4147-A177-3AD203B41FA5}">
                      <a16:colId xmlns:a16="http://schemas.microsoft.com/office/drawing/2014/main" val="1865596269"/>
                    </a:ext>
                  </a:extLst>
                </a:gridCol>
              </a:tblGrid>
              <a:tr h="281232"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2024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2025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%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552736"/>
                  </a:ext>
                </a:extLst>
              </a:tr>
              <a:tr h="281232"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Actual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Budget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Change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353877"/>
                  </a:ext>
                </a:extLst>
              </a:tr>
              <a:tr h="281232">
                <a:tc>
                  <a:txBody>
                    <a:bodyPr/>
                    <a:lstStyle/>
                    <a:p>
                      <a:pPr algn="r" fontAlgn="b"/>
                      <a:endParaRPr lang="en-CA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7165825"/>
                  </a:ext>
                </a:extLst>
              </a:tr>
              <a:tr h="50180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General Net Costs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(17,832)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161,135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300,473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138,212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   3 </a:t>
                      </a:r>
                    </a:p>
                  </a:txBody>
                  <a:tcPr marL="12533" marR="12533" marT="1253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7975253"/>
                  </a:ext>
                </a:extLst>
              </a:tr>
              <a:tr h="50180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Costs PPP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565,444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687,090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702,680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782,801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20 </a:t>
                      </a:r>
                    </a:p>
                  </a:txBody>
                  <a:tcPr marL="12533" marR="12533" marT="1253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1224837"/>
                  </a:ext>
                </a:extLst>
              </a:tr>
              <a:tr h="50180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Public Works Net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1,243,414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1,572,088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1,586,731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1,919,236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48 </a:t>
                      </a:r>
                    </a:p>
                  </a:txBody>
                  <a:tcPr marL="12533" marR="12533" marT="1253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8062175"/>
                  </a:ext>
                </a:extLst>
              </a:tr>
              <a:tr h="50180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Cultural Net Costs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139,514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162,502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140,489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163,756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   4 </a:t>
                      </a:r>
                    </a:p>
                  </a:txBody>
                  <a:tcPr marL="12533" marR="12533" marT="1253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4464094"/>
                  </a:ext>
                </a:extLst>
              </a:tr>
              <a:tr h="50180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Planning Costs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44,782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53,140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59,530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62,150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   2 </a:t>
                      </a:r>
                    </a:p>
                  </a:txBody>
                  <a:tcPr marL="12533" marR="12533" marT="1253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105499"/>
                  </a:ext>
                </a:extLst>
              </a:tr>
              <a:tr h="50180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Medical Centre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18,496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31,651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63,963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(1,000)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 -   </a:t>
                      </a:r>
                    </a:p>
                  </a:txBody>
                  <a:tcPr marL="12533" marR="12533" marT="1253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926917"/>
                  </a:ext>
                </a:extLst>
              </a:tr>
              <a:tr h="50180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Health Care Levies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766,518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818,442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868,728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919,375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  23 </a:t>
                      </a:r>
                    </a:p>
                  </a:txBody>
                  <a:tcPr marL="12533" marR="12533" marT="1253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3408614"/>
                  </a:ext>
                </a:extLst>
              </a:tr>
              <a:tr h="501806"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2,760,335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3,486,048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3,722,593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3,984,530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      100 </a:t>
                      </a:r>
                    </a:p>
                  </a:txBody>
                  <a:tcPr marL="12533" marR="12533" marT="1253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3560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3126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B5112-AAE2-79A3-73D8-EB9548AC6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51911"/>
          </a:xfrm>
        </p:spPr>
        <p:txBody>
          <a:bodyPr/>
          <a:lstStyle/>
          <a:p>
            <a:r>
              <a:rPr lang="en-US"/>
              <a:t>2025 Budget Impacts - Median %</a:t>
            </a:r>
            <a:endParaRPr lang="en-CA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B488B89-C058-F961-F7A5-F87837C8B8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2627108"/>
              </p:ext>
            </p:extLst>
          </p:nvPr>
        </p:nvGraphicFramePr>
        <p:xfrm>
          <a:off x="1097280" y="1727200"/>
          <a:ext cx="9061134" cy="45050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4004">
                  <a:extLst>
                    <a:ext uri="{9D8B030D-6E8A-4147-A177-3AD203B41FA5}">
                      <a16:colId xmlns:a16="http://schemas.microsoft.com/office/drawing/2014/main" val="1697870041"/>
                    </a:ext>
                  </a:extLst>
                </a:gridCol>
                <a:gridCol w="374133">
                  <a:extLst>
                    <a:ext uri="{9D8B030D-6E8A-4147-A177-3AD203B41FA5}">
                      <a16:colId xmlns:a16="http://schemas.microsoft.com/office/drawing/2014/main" val="3220700285"/>
                    </a:ext>
                  </a:extLst>
                </a:gridCol>
                <a:gridCol w="374133">
                  <a:extLst>
                    <a:ext uri="{9D8B030D-6E8A-4147-A177-3AD203B41FA5}">
                      <a16:colId xmlns:a16="http://schemas.microsoft.com/office/drawing/2014/main" val="1231391521"/>
                    </a:ext>
                  </a:extLst>
                </a:gridCol>
                <a:gridCol w="1485840">
                  <a:extLst>
                    <a:ext uri="{9D8B030D-6E8A-4147-A177-3AD203B41FA5}">
                      <a16:colId xmlns:a16="http://schemas.microsoft.com/office/drawing/2014/main" val="2477638124"/>
                    </a:ext>
                  </a:extLst>
                </a:gridCol>
                <a:gridCol w="684128">
                  <a:extLst>
                    <a:ext uri="{9D8B030D-6E8A-4147-A177-3AD203B41FA5}">
                      <a16:colId xmlns:a16="http://schemas.microsoft.com/office/drawing/2014/main" val="30339152"/>
                    </a:ext>
                  </a:extLst>
                </a:gridCol>
                <a:gridCol w="684128">
                  <a:extLst>
                    <a:ext uri="{9D8B030D-6E8A-4147-A177-3AD203B41FA5}">
                      <a16:colId xmlns:a16="http://schemas.microsoft.com/office/drawing/2014/main" val="402078476"/>
                    </a:ext>
                  </a:extLst>
                </a:gridCol>
                <a:gridCol w="684128">
                  <a:extLst>
                    <a:ext uri="{9D8B030D-6E8A-4147-A177-3AD203B41FA5}">
                      <a16:colId xmlns:a16="http://schemas.microsoft.com/office/drawing/2014/main" val="2814033931"/>
                    </a:ext>
                  </a:extLst>
                </a:gridCol>
                <a:gridCol w="684128">
                  <a:extLst>
                    <a:ext uri="{9D8B030D-6E8A-4147-A177-3AD203B41FA5}">
                      <a16:colId xmlns:a16="http://schemas.microsoft.com/office/drawing/2014/main" val="3460787048"/>
                    </a:ext>
                  </a:extLst>
                </a:gridCol>
                <a:gridCol w="684128">
                  <a:extLst>
                    <a:ext uri="{9D8B030D-6E8A-4147-A177-3AD203B41FA5}">
                      <a16:colId xmlns:a16="http://schemas.microsoft.com/office/drawing/2014/main" val="349242002"/>
                    </a:ext>
                  </a:extLst>
                </a:gridCol>
                <a:gridCol w="684128">
                  <a:extLst>
                    <a:ext uri="{9D8B030D-6E8A-4147-A177-3AD203B41FA5}">
                      <a16:colId xmlns:a16="http://schemas.microsoft.com/office/drawing/2014/main" val="1225473470"/>
                    </a:ext>
                  </a:extLst>
                </a:gridCol>
                <a:gridCol w="684128">
                  <a:extLst>
                    <a:ext uri="{9D8B030D-6E8A-4147-A177-3AD203B41FA5}">
                      <a16:colId xmlns:a16="http://schemas.microsoft.com/office/drawing/2014/main" val="3163444327"/>
                    </a:ext>
                  </a:extLst>
                </a:gridCol>
                <a:gridCol w="684128">
                  <a:extLst>
                    <a:ext uri="{9D8B030D-6E8A-4147-A177-3AD203B41FA5}">
                      <a16:colId xmlns:a16="http://schemas.microsoft.com/office/drawing/2014/main" val="1011498364"/>
                    </a:ext>
                  </a:extLst>
                </a:gridCol>
              </a:tblGrid>
              <a:tr h="305204"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Tax Tools, 2025 Tax Impact on Median/Typical Property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1780"/>
                  </a:ext>
                </a:extLst>
              </a:tr>
              <a:tr h="305204">
                <a:tc gridSpan="4">
                  <a:txBody>
                    <a:bodyPr/>
                    <a:lstStyle/>
                    <a:p>
                      <a:pPr algn="l" fontAlgn="t"/>
                      <a:r>
                        <a:rPr lang="en-CA" sz="1800" u="none" strike="noStrike">
                          <a:effectLst/>
                        </a:rPr>
                        <a:t>Bonfield Township, 4826</a:t>
                      </a:r>
                      <a:endParaRPr lang="en-CA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118727"/>
                  </a:ext>
                </a:extLst>
              </a:tr>
              <a:tr h="167370"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459658"/>
                  </a:ext>
                </a:extLst>
              </a:tr>
              <a:tr h="246132"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u="none" strike="noStrike" dirty="0">
                          <a:effectLst/>
                        </a:rPr>
                        <a:t>Description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u="none" strike="noStrike" dirty="0">
                          <a:effectLst/>
                        </a:rPr>
                        <a:t>Prop Code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u="none" strike="noStrike" dirty="0">
                          <a:effectLst/>
                        </a:rPr>
                        <a:t>Prop Count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u="none" strike="noStrike" dirty="0">
                          <a:effectLst/>
                        </a:rPr>
                        <a:t>2024 CVA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u="none" strike="noStrike" dirty="0">
                          <a:effectLst/>
                        </a:rPr>
                        <a:t>2025 CVA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u="none" strike="noStrike" dirty="0">
                          <a:effectLst/>
                        </a:rPr>
                        <a:t>% CVA Change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u="none" strike="noStrike" dirty="0">
                          <a:effectLst/>
                        </a:rPr>
                        <a:t>2024 Total CVA Taxes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u="none" strike="noStrike" dirty="0">
                          <a:effectLst/>
                        </a:rPr>
                        <a:t>2025 Total CVA Taxes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u="none" strike="noStrike" dirty="0">
                          <a:effectLst/>
                        </a:rPr>
                        <a:t>$ Tax Change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u="none" strike="noStrike" dirty="0">
                          <a:effectLst/>
                        </a:rPr>
                        <a:t>% Tax Change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100" u="none" strike="noStrike" dirty="0">
                          <a:effectLst/>
                        </a:rPr>
                        <a:t>Monthly $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867469"/>
                  </a:ext>
                </a:extLst>
              </a:tr>
              <a:tr h="167370">
                <a:tc>
                  <a:txBody>
                    <a:bodyPr/>
                    <a:lstStyle/>
                    <a:p>
                      <a:pPr algn="l" fontAlgn="t"/>
                      <a:r>
                        <a:rPr lang="en-CA" sz="1200" u="none" strike="noStrike" dirty="0">
                          <a:effectLst/>
                        </a:rPr>
                        <a:t>Single Family Home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301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626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191,000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191,000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0.00%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2,774.19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2,856.91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82.72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2.98%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u="none" strike="noStrike" dirty="0">
                          <a:effectLst/>
                        </a:rPr>
                        <a:t>6.89</a:t>
                      </a:r>
                      <a:endParaRPr lang="en-CA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438891"/>
                  </a:ext>
                </a:extLst>
              </a:tr>
              <a:tr h="261885">
                <a:tc>
                  <a:txBody>
                    <a:bodyPr/>
                    <a:lstStyle/>
                    <a:p>
                      <a:pPr algn="l" fontAlgn="t"/>
                      <a:r>
                        <a:rPr lang="en-CA" sz="1200" u="none" strike="noStrike" dirty="0">
                          <a:effectLst/>
                        </a:rPr>
                        <a:t>Seasonal Recreational Dwelling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391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184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224,000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224,000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0.00%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3,253.50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3,350.52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97.02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2.98%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u="none" strike="noStrike" dirty="0">
                          <a:effectLst/>
                        </a:rPr>
                        <a:t>8.09</a:t>
                      </a:r>
                      <a:endParaRPr lang="en-CA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302423"/>
                  </a:ext>
                </a:extLst>
              </a:tr>
              <a:tr h="167370">
                <a:tc>
                  <a:txBody>
                    <a:bodyPr/>
                    <a:lstStyle/>
                    <a:p>
                      <a:pPr algn="l" fontAlgn="t"/>
                      <a:r>
                        <a:rPr lang="en-CA" sz="1200" u="none" strike="noStrike" dirty="0">
                          <a:effectLst/>
                        </a:rPr>
                        <a:t>Farm House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211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53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151,300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151,300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0.00%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2,197.57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2,263.09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65.52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2.98%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u="none" strike="noStrike" dirty="0">
                          <a:effectLst/>
                        </a:rPr>
                        <a:t>5.46</a:t>
                      </a:r>
                      <a:endParaRPr lang="en-CA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680981"/>
                  </a:ext>
                </a:extLst>
              </a:tr>
              <a:tr h="167370">
                <a:tc>
                  <a:txBody>
                    <a:bodyPr/>
                    <a:lstStyle/>
                    <a:p>
                      <a:pPr algn="l" fontAlgn="t"/>
                      <a:r>
                        <a:rPr lang="en-CA" sz="1200" u="none" strike="noStrike" dirty="0">
                          <a:effectLst/>
                        </a:rPr>
                        <a:t>Farmland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201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24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103,000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103,000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0.00%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374.01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385.16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11.15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2.98%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u="none" strike="noStrike" dirty="0">
                          <a:effectLst/>
                        </a:rPr>
                        <a:t>0.93</a:t>
                      </a:r>
                      <a:endParaRPr lang="en-CA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953511"/>
                  </a:ext>
                </a:extLst>
              </a:tr>
              <a:tr h="167370">
                <a:tc>
                  <a:txBody>
                    <a:bodyPr/>
                    <a:lstStyle/>
                    <a:p>
                      <a:pPr algn="l" fontAlgn="t"/>
                      <a:r>
                        <a:rPr lang="en-CA" sz="1200" u="none" strike="noStrike" dirty="0">
                          <a:effectLst/>
                        </a:rPr>
                        <a:t>Managed Forest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240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25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36,000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36,000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0.00%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130.72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134.62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3.90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2.98%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u="none" strike="noStrike" dirty="0">
                          <a:effectLst/>
                        </a:rPr>
                        <a:t>0.33</a:t>
                      </a:r>
                      <a:endParaRPr lang="en-CA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942632"/>
                  </a:ext>
                </a:extLst>
              </a:tr>
              <a:tr h="167370">
                <a:tc>
                  <a:txBody>
                    <a:bodyPr/>
                    <a:lstStyle/>
                    <a:p>
                      <a:pPr algn="l" fontAlgn="t"/>
                      <a:r>
                        <a:rPr lang="en-CA" sz="1200" u="none" strike="noStrike" dirty="0">
                          <a:effectLst/>
                        </a:rPr>
                        <a:t>Small Office Building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400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271,600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271,600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0.00%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5,943.05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6,061.47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118.42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1.99%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u="none" strike="noStrike" dirty="0">
                          <a:effectLst/>
                        </a:rPr>
                        <a:t>9.87</a:t>
                      </a:r>
                      <a:endParaRPr lang="en-CA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6713040"/>
                  </a:ext>
                </a:extLst>
              </a:tr>
              <a:tr h="261885">
                <a:tc>
                  <a:txBody>
                    <a:bodyPr/>
                    <a:lstStyle/>
                    <a:p>
                      <a:pPr algn="l" fontAlgn="t"/>
                      <a:r>
                        <a:rPr lang="en-CA" sz="1200" u="none" strike="noStrike" dirty="0">
                          <a:effectLst/>
                        </a:rPr>
                        <a:t>Small Retail Commercial Property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410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4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128,000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128,000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0.00%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2,800.85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2,856.66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55.81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1.99%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u="none" strike="noStrike" dirty="0">
                          <a:effectLst/>
                        </a:rPr>
                        <a:t>4.65</a:t>
                      </a:r>
                      <a:endParaRPr lang="en-CA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99681"/>
                  </a:ext>
                </a:extLst>
              </a:tr>
              <a:tr h="261885">
                <a:tc>
                  <a:txBody>
                    <a:bodyPr/>
                    <a:lstStyle/>
                    <a:p>
                      <a:pPr algn="l" fontAlgn="t"/>
                      <a:r>
                        <a:rPr lang="en-CA" sz="1200" u="none" strike="noStrike" dirty="0">
                          <a:effectLst/>
                        </a:rPr>
                        <a:t>Standard Industrial Property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520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145,000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145,000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0.00%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3,651.99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3,731.18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79.19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200" u="none" strike="noStrike" dirty="0">
                          <a:effectLst/>
                        </a:rPr>
                        <a:t>2.17%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600" u="none" strike="noStrike" dirty="0">
                          <a:effectLst/>
                        </a:rPr>
                        <a:t>6.60</a:t>
                      </a:r>
                      <a:endParaRPr lang="en-CA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31129"/>
                  </a:ext>
                </a:extLst>
              </a:tr>
              <a:tr h="167370"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356876"/>
                  </a:ext>
                </a:extLst>
              </a:tr>
              <a:tr h="334740">
                <a:tc gridSpan="12"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The median or typical property in each group represents a property with an assessed value at or near the midpoint or median for the group and a per cent change in assessment for the year at or near the median for the group.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00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512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52C6C-47E3-D83A-750C-C102E679B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747CF-26AE-5E33-52FE-97E9E8B9A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286603"/>
            <a:ext cx="10589623" cy="1251911"/>
          </a:xfrm>
        </p:spPr>
        <p:txBody>
          <a:bodyPr>
            <a:normAutofit fontScale="90000"/>
          </a:bodyPr>
          <a:lstStyle/>
          <a:p>
            <a:r>
              <a:rPr lang="en-US" dirty="0"/>
              <a:t>2025 Budget Impacts </a:t>
            </a:r>
            <a:br>
              <a:rPr lang="en-US"/>
            </a:br>
            <a:r>
              <a:rPr lang="en-US"/>
              <a:t>Averge Household Increase</a:t>
            </a:r>
            <a:endParaRPr lang="en-CA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A995F1F-73F6-3F4C-27D6-ADDC609496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2062176"/>
              </p:ext>
            </p:extLst>
          </p:nvPr>
        </p:nvGraphicFramePr>
        <p:xfrm>
          <a:off x="1852023" y="2191658"/>
          <a:ext cx="7467600" cy="33188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3520">
                  <a:extLst>
                    <a:ext uri="{9D8B030D-6E8A-4147-A177-3AD203B41FA5}">
                      <a16:colId xmlns:a16="http://schemas.microsoft.com/office/drawing/2014/main" val="75005849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145639158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194295106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609433617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805536152"/>
                    </a:ext>
                  </a:extLst>
                </a:gridCol>
              </a:tblGrid>
              <a:tr h="245676">
                <a:tc>
                  <a:txBody>
                    <a:bodyPr/>
                    <a:lstStyle/>
                    <a:p>
                      <a:pPr algn="l" fontAlgn="t"/>
                      <a:r>
                        <a:rPr lang="en-CA" sz="2000" u="none" strike="noStrike" dirty="0">
                          <a:effectLst/>
                        </a:rPr>
                        <a:t>Residential</a:t>
                      </a:r>
                      <a:endParaRPr lang="en-C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490178"/>
                  </a:ext>
                </a:extLst>
              </a:tr>
              <a:tr h="198881"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90420"/>
                  </a:ext>
                </a:extLst>
              </a:tr>
              <a:tr h="337568"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CA" sz="2000" u="none" strike="noStrike" dirty="0">
                          <a:effectLst/>
                        </a:rPr>
                        <a:t>Properties with Increases</a:t>
                      </a:r>
                      <a:endParaRPr lang="en-C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u="none" strike="noStrike" dirty="0">
                          <a:effectLst/>
                        </a:rPr>
                        <a:t> 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u="none" strike="noStrike" dirty="0">
                          <a:effectLst/>
                        </a:rPr>
                        <a:t> 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u="none" strike="noStrike" dirty="0">
                          <a:effectLst/>
                        </a:rPr>
                        <a:t> 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340323"/>
                  </a:ext>
                </a:extLst>
              </a:tr>
              <a:tr h="348626">
                <a:tc>
                  <a:txBody>
                    <a:bodyPr/>
                    <a:lstStyle/>
                    <a:p>
                      <a:pPr algn="ctr" fontAlgn="t"/>
                      <a:r>
                        <a:rPr lang="en-CA" sz="2000" u="none" strike="noStrike" dirty="0">
                          <a:effectLst/>
                        </a:rPr>
                        <a:t>Dollar Increase</a:t>
                      </a:r>
                      <a:endParaRPr lang="en-C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2000" u="none" strike="noStrike" dirty="0">
                          <a:effectLst/>
                        </a:rPr>
                        <a:t>No. of Properties</a:t>
                      </a:r>
                      <a:endParaRPr lang="en-C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2000" u="none" strike="noStrike" dirty="0">
                          <a:effectLst/>
                        </a:rPr>
                        <a:t>% of Total</a:t>
                      </a:r>
                      <a:endParaRPr lang="en-C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2000" u="none" strike="noStrike" dirty="0">
                          <a:effectLst/>
                        </a:rPr>
                        <a:t>% of Grand Total</a:t>
                      </a:r>
                      <a:endParaRPr lang="en-C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2000" u="none" strike="noStrike" dirty="0">
                          <a:effectLst/>
                        </a:rPr>
                        <a:t>Average Change ($)</a:t>
                      </a:r>
                      <a:endParaRPr lang="en-C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641058"/>
                  </a:ext>
                </a:extLst>
              </a:tr>
              <a:tr h="198881">
                <a:tc>
                  <a:txBody>
                    <a:bodyPr/>
                    <a:lstStyle/>
                    <a:p>
                      <a:pPr algn="l" fontAlgn="t"/>
                      <a:r>
                        <a:rPr lang="en-CA" sz="1800" u="none" strike="noStrike" dirty="0">
                          <a:effectLst/>
                        </a:rPr>
                        <a:t>0 - 100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1,019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65.36%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65.36%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47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392591"/>
                  </a:ext>
                </a:extLst>
              </a:tr>
              <a:tr h="198881">
                <a:tc>
                  <a:txBody>
                    <a:bodyPr/>
                    <a:lstStyle/>
                    <a:p>
                      <a:pPr algn="l" fontAlgn="t"/>
                      <a:r>
                        <a:rPr lang="en-CA" sz="1800" u="none" strike="noStrike" dirty="0">
                          <a:effectLst/>
                        </a:rPr>
                        <a:t>100 - 200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463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29.70%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29.70%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132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953750"/>
                  </a:ext>
                </a:extLst>
              </a:tr>
              <a:tr h="198881">
                <a:tc>
                  <a:txBody>
                    <a:bodyPr/>
                    <a:lstStyle/>
                    <a:p>
                      <a:pPr algn="l" fontAlgn="t"/>
                      <a:r>
                        <a:rPr lang="en-CA" sz="1800" u="none" strike="noStrike" dirty="0">
                          <a:effectLst/>
                        </a:rPr>
                        <a:t>200 - 300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68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4.36%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4.36%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235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784609"/>
                  </a:ext>
                </a:extLst>
              </a:tr>
              <a:tr h="198881">
                <a:tc>
                  <a:txBody>
                    <a:bodyPr/>
                    <a:lstStyle/>
                    <a:p>
                      <a:pPr algn="l" fontAlgn="t"/>
                      <a:r>
                        <a:rPr lang="en-CA" sz="1800" u="none" strike="noStrike" dirty="0">
                          <a:effectLst/>
                        </a:rPr>
                        <a:t>300 - 500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9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0.58%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0.58%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328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978384"/>
                  </a:ext>
                </a:extLst>
              </a:tr>
              <a:tr h="254028">
                <a:tc>
                  <a:txBody>
                    <a:bodyPr/>
                    <a:lstStyle/>
                    <a:p>
                      <a:pPr algn="l" fontAlgn="t"/>
                      <a:r>
                        <a:rPr lang="en-CA" sz="1800" u="none" strike="noStrike" dirty="0">
                          <a:effectLst/>
                        </a:rPr>
                        <a:t>500 - 700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0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0.00%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800" u="none" strike="noStrike" dirty="0">
                          <a:effectLst/>
                        </a:rPr>
                        <a:t>0.00%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322633"/>
                  </a:ext>
                </a:extLst>
              </a:tr>
              <a:tr h="198881">
                <a:tc>
                  <a:txBody>
                    <a:bodyPr/>
                    <a:lstStyle/>
                    <a:p>
                      <a:pPr algn="l" fontAlgn="t"/>
                      <a:r>
                        <a:rPr lang="en-CA" sz="2000" u="none" strike="noStrike" dirty="0">
                          <a:effectLst/>
                        </a:rPr>
                        <a:t>Total</a:t>
                      </a:r>
                      <a:endParaRPr lang="en-C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2000" u="none" strike="noStrike" dirty="0">
                          <a:effectLst/>
                        </a:rPr>
                        <a:t>1,559</a:t>
                      </a:r>
                      <a:endParaRPr lang="en-C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2000" u="none" strike="noStrike" dirty="0">
                          <a:effectLst/>
                        </a:rPr>
                        <a:t>100.00%</a:t>
                      </a:r>
                      <a:endParaRPr lang="en-C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2000" u="none" strike="noStrike" dirty="0">
                          <a:effectLst/>
                        </a:rPr>
                        <a:t>100.00%</a:t>
                      </a:r>
                      <a:endParaRPr lang="en-C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2000" u="none" strike="noStrike" dirty="0">
                          <a:effectLst/>
                        </a:rPr>
                        <a:t>82</a:t>
                      </a:r>
                      <a:endParaRPr lang="en-C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1039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552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7173C-8226-D9D7-57E9-4AB685C92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Impacts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8B84B-A53B-920E-7F65-1963C12A3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Residential Properties are 85% of the total assessment.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essentially means there is little diversity in the tax base for Bonfield.  There are little commercial (1.32%) or industrial (.14%) properties to share the impact of the taxes.  There is no retail downtown and many businesses are home based. 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addition to that, Farmland at 2.17% and Managed Forests at .32% receive a discounted ratio further adding to the residential properties portion of the tax levy.  This promotes agriculture and as it is one of the communities largest sectors it is very appropriate.   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Bonfield needs to diversify the tax base and promote more economic development.  </a:t>
            </a:r>
          </a:p>
          <a:p>
            <a:endParaRPr lang="en-CA" sz="1400" dirty="0"/>
          </a:p>
          <a:p>
            <a:r>
              <a:rPr lang="en-CA" sz="1400" dirty="0"/>
              <a:t>*the remaining assessment % is pipeline and landfill. </a:t>
            </a:r>
          </a:p>
        </p:txBody>
      </p:sp>
    </p:spTree>
    <p:extLst>
      <p:ext uri="{BB962C8B-B14F-4D97-AF65-F5344CB8AC3E}">
        <p14:creationId xmlns:p14="http://schemas.microsoft.com/office/powerpoint/2010/main" val="184437951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F5B7AB07-F859-4656-A1C1-DAFCFA0ACA4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Custom 34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EC7016"/>
    </a:accent1>
    <a:accent2>
      <a:srgbClr val="F8931D"/>
    </a:accent2>
    <a:accent3>
      <a:srgbClr val="CE8D3E"/>
    </a:accent3>
    <a:accent4>
      <a:srgbClr val="E64823"/>
    </a:accent4>
    <a:accent5>
      <a:srgbClr val="FFCA08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3.xml><?xml version="1.0" encoding="utf-8"?>
<a:themeOverride xmlns:a="http://schemas.openxmlformats.org/drawingml/2006/main">
  <a:clrScheme name="Custom 34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EC7016"/>
    </a:accent1>
    <a:accent2>
      <a:srgbClr val="F8931D"/>
    </a:accent2>
    <a:accent3>
      <a:srgbClr val="CE8D3E"/>
    </a:accent3>
    <a:accent4>
      <a:srgbClr val="E64823"/>
    </a:accent4>
    <a:accent5>
      <a:srgbClr val="FFCA08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4.xml><?xml version="1.0" encoding="utf-8"?>
<a:themeOverride xmlns:a="http://schemas.openxmlformats.org/drawingml/2006/main">
  <a:clrScheme name="Custom 34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EC7016"/>
    </a:accent1>
    <a:accent2>
      <a:srgbClr val="F8931D"/>
    </a:accent2>
    <a:accent3>
      <a:srgbClr val="CE8D3E"/>
    </a:accent3>
    <a:accent4>
      <a:srgbClr val="E64823"/>
    </a:accent4>
    <a:accent5>
      <a:srgbClr val="FFCA08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5.xml><?xml version="1.0" encoding="utf-8"?>
<a:themeOverride xmlns:a="http://schemas.openxmlformats.org/drawingml/2006/main">
  <a:clrScheme name="Custom 34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EC7016"/>
    </a:accent1>
    <a:accent2>
      <a:srgbClr val="F8931D"/>
    </a:accent2>
    <a:accent3>
      <a:srgbClr val="CE8D3E"/>
    </a:accent3>
    <a:accent4>
      <a:srgbClr val="E64823"/>
    </a:accent4>
    <a:accent5>
      <a:srgbClr val="FFCA08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6.xml><?xml version="1.0" encoding="utf-8"?>
<a:themeOverride xmlns:a="http://schemas.openxmlformats.org/drawingml/2006/main">
  <a:clrScheme name="Custom 34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EC7016"/>
    </a:accent1>
    <a:accent2>
      <a:srgbClr val="F8931D"/>
    </a:accent2>
    <a:accent3>
      <a:srgbClr val="CE8D3E"/>
    </a:accent3>
    <a:accent4>
      <a:srgbClr val="E64823"/>
    </a:accent4>
    <a:accent5>
      <a:srgbClr val="FFCA08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7.xml><?xml version="1.0" encoding="utf-8"?>
<a:themeOverride xmlns:a="http://schemas.openxmlformats.org/drawingml/2006/main">
  <a:clrScheme name="Custom 34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EC7016"/>
    </a:accent1>
    <a:accent2>
      <a:srgbClr val="F8931D"/>
    </a:accent2>
    <a:accent3>
      <a:srgbClr val="CE8D3E"/>
    </a:accent3>
    <a:accent4>
      <a:srgbClr val="E64823"/>
    </a:accent4>
    <a:accent5>
      <a:srgbClr val="FFCA08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8.xml><?xml version="1.0" encoding="utf-8"?>
<a:themeOverride xmlns:a="http://schemas.openxmlformats.org/drawingml/2006/main">
  <a:clrScheme name="Custom 34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EC7016"/>
    </a:accent1>
    <a:accent2>
      <a:srgbClr val="F8931D"/>
    </a:accent2>
    <a:accent3>
      <a:srgbClr val="CE8D3E"/>
    </a:accent3>
    <a:accent4>
      <a:srgbClr val="E64823"/>
    </a:accent4>
    <a:accent5>
      <a:srgbClr val="FFCA08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9.xml><?xml version="1.0" encoding="utf-8"?>
<a:themeOverride xmlns:a="http://schemas.openxmlformats.org/drawingml/2006/main">
  <a:clrScheme name="Custom 34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EC7016"/>
    </a:accent1>
    <a:accent2>
      <a:srgbClr val="F8931D"/>
    </a:accent2>
    <a:accent3>
      <a:srgbClr val="CE8D3E"/>
    </a:accent3>
    <a:accent4>
      <a:srgbClr val="E64823"/>
    </a:accent4>
    <a:accent5>
      <a:srgbClr val="FFCA08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10.xml><?xml version="1.0" encoding="utf-8"?>
<a:themeOverride xmlns:a="http://schemas.openxmlformats.org/drawingml/2006/main">
  <a:clrScheme name="Custom 34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EC7016"/>
    </a:accent1>
    <a:accent2>
      <a:srgbClr val="F8931D"/>
    </a:accent2>
    <a:accent3>
      <a:srgbClr val="CE8D3E"/>
    </a:accent3>
    <a:accent4>
      <a:srgbClr val="E64823"/>
    </a:accent4>
    <a:accent5>
      <a:srgbClr val="FFCA08"/>
    </a:accent5>
    <a:accent6>
      <a:srgbClr val="9C6A6A"/>
    </a:accent6>
    <a:hlink>
      <a:srgbClr val="2998E3"/>
    </a:hlink>
    <a:folHlink>
      <a:srgbClr val="7F723D"/>
    </a:folHlink>
  </a:clrScheme>
</a:themeOverride>
</file>

<file path=ppt/theme/themeOverride11.xml><?xml version="1.0" encoding="utf-8"?>
<a:themeOverride xmlns:a="http://schemas.openxmlformats.org/drawingml/2006/main">
  <a:clrScheme name="Custom 34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EC7016"/>
    </a:accent1>
    <a:accent2>
      <a:srgbClr val="F8931D"/>
    </a:accent2>
    <a:accent3>
      <a:srgbClr val="CE8D3E"/>
    </a:accent3>
    <a:accent4>
      <a:srgbClr val="E64823"/>
    </a:accent4>
    <a:accent5>
      <a:srgbClr val="FFCA08"/>
    </a:accent5>
    <a:accent6>
      <a:srgbClr val="9C6A6A"/>
    </a:accent6>
    <a:hlink>
      <a:srgbClr val="2998E3"/>
    </a:hlink>
    <a:folHlink>
      <a:srgbClr val="7F723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3EEFF0-FB57-4CB4-8BFC-DF397689E2ED}">
  <ds:schemaRefs>
    <ds:schemaRef ds:uri="http://schemas.microsoft.com/sharepoint/v3"/>
    <ds:schemaRef ds:uri="16c05727-aa75-4e4a-9b5f-8a80a1165891"/>
    <ds:schemaRef ds:uri="http://www.w3.org/XML/1998/namespace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230e9df3-be65-4c73-a93b-d1236ebd677e"/>
    <ds:schemaRef ds:uri="71af3243-3dd4-4a8d-8c0d-dd76da1f02a5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957789-34B8-480C-AF9B-3EB54B9E5C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1758</Words>
  <Application>Microsoft Office PowerPoint</Application>
  <PresentationFormat>Widescreen</PresentationFormat>
  <Paragraphs>698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 Narrow</vt:lpstr>
      <vt:lpstr>Arial</vt:lpstr>
      <vt:lpstr>Bookman Old Style</vt:lpstr>
      <vt:lpstr>Calibri</vt:lpstr>
      <vt:lpstr>Franklin Gothic Book</vt:lpstr>
      <vt:lpstr>Times New Roman</vt:lpstr>
      <vt:lpstr>Wingdings</vt:lpstr>
      <vt:lpstr>Custom</vt:lpstr>
      <vt:lpstr>Township of Bonfield 2025 Budget</vt:lpstr>
      <vt:lpstr>Bonfield Strategic Plan</vt:lpstr>
      <vt:lpstr>Capital Budget 2025</vt:lpstr>
      <vt:lpstr>Projects 2025</vt:lpstr>
      <vt:lpstr>Operating Budget  General Government</vt:lpstr>
      <vt:lpstr>Operating Budget  Emergency Services </vt:lpstr>
      <vt:lpstr>Operating Budget  Building  Bylaw Enforcement</vt:lpstr>
      <vt:lpstr>Operating Budget  Policing </vt:lpstr>
      <vt:lpstr>Operating Budget  Public Works</vt:lpstr>
      <vt:lpstr>Operating Budget  Environmental  Services</vt:lpstr>
      <vt:lpstr>Operating Budget  Cultural  Services</vt:lpstr>
      <vt:lpstr>Operating Budget  Planning &amp; Development</vt:lpstr>
      <vt:lpstr>Operating Budget  Heath Care</vt:lpstr>
      <vt:lpstr>Operating Budget  Mandated Levies</vt:lpstr>
      <vt:lpstr>Operating Budget  Overview</vt:lpstr>
      <vt:lpstr>2025 Budget Impacts - Median %</vt:lpstr>
      <vt:lpstr>2025 Budget Impacts  Averge Household Increase</vt:lpstr>
      <vt:lpstr>Budget Impacts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CAO User</dc:creator>
  <cp:lastModifiedBy>CAO User</cp:lastModifiedBy>
  <cp:revision>1</cp:revision>
  <cp:lastPrinted>2025-06-24T21:34:20Z</cp:lastPrinted>
  <dcterms:created xsi:type="dcterms:W3CDTF">2025-06-24T19:16:31Z</dcterms:created>
  <dcterms:modified xsi:type="dcterms:W3CDTF">2025-06-24T21:41:37Z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