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Lst>
  <p:sldSz cx="18288000" cy="10287000"/>
  <p:notesSz cx="6858000" cy="9144000"/>
  <p:embeddedFontLst>
    <p:embeddedFont>
      <p:font typeface="Canva Sans" panose="020B0604020202020204" charset="0"/>
      <p:regular r:id="rId71"/>
    </p:embeddedFont>
    <p:embeddedFont>
      <p:font typeface="Canva Sans Bold" panose="020B0604020202020204" charset="0"/>
      <p:regular r:id="rId72"/>
    </p:embeddedFont>
    <p:embeddedFont>
      <p:font typeface="Whitney 1" panose="020B0604020202020204" charset="0"/>
      <p:regular r:id="rId73"/>
    </p:embeddedFont>
    <p:embeddedFont>
      <p:font typeface="Whitney 2" panose="020B0604020202020204" charset="0"/>
      <p:regular r:id="rId74"/>
    </p:embeddedFont>
    <p:embeddedFont>
      <p:font typeface="Whitney 3" panose="020B0604020202020204" charset="0"/>
      <p:regular r:id="rId75"/>
    </p:embeddedFont>
    <p:embeddedFont>
      <p:font typeface="Whitney 4" panose="020B0604020202020204" charset="0"/>
      <p:regular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B0BE38-F254-B917-4096-7F7DB6738881}" name="Miki Stricker-Talbot" initials="MS" userId="S::mstrickertalbot@volunteeralberta.ab.ca::02f81b11-bca2-48cb-b457-f4b451cb0aa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DC4E15-B4C7-45EB-A303-359D72CACF81}" v="2" dt="2026-10-05T17:20:24.806"/>
    <p1510:client id="{BC0B140E-16C6-4522-BDF2-36EABE5A236E}" v="82" dt="2026-10-06T12:40:36.213"/>
    <p1510:client id="{FF6681C6-4EAF-FFEF-9BA9-1EFAF9B6FFB8}" v="38" dt="2026-10-05T19:28:35.6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797" autoAdjust="0"/>
  </p:normalViewPr>
  <p:slideViewPr>
    <p:cSldViewPr snapToGrid="0">
      <p:cViewPr varScale="1">
        <p:scale>
          <a:sx n="37" d="100"/>
          <a:sy n="37" d="100"/>
        </p:scale>
        <p:origin x="1714"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4.fntdata"/><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2.fntdata"/><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3.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6.fntdata"/><Relationship Id="rId7" Type="http://schemas.openxmlformats.org/officeDocument/2006/relationships/slide" Target="slides/slide3.xml"/><Relationship Id="rId71" Type="http://schemas.openxmlformats.org/officeDocument/2006/relationships/font" Target="fonts/font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Navarro" userId="ac3c10c9-3e82-4ff8-a88d-7fcc615ff002" providerId="ADAL" clId="{287FBAAF-FB57-4887-A841-82B2DF4948EA}"/>
    <pc:docChg chg="custSel modSld">
      <pc:chgData name="Erin Navarro" userId="ac3c10c9-3e82-4ff8-a88d-7fcc615ff002" providerId="ADAL" clId="{287FBAAF-FB57-4887-A841-82B2DF4948EA}" dt="2026-10-05T17:20:24.806" v="8" actId="6549"/>
      <pc:docMkLst>
        <pc:docMk/>
      </pc:docMkLst>
      <pc:sldChg chg="addSp delSp modSp mod">
        <pc:chgData name="Erin Navarro" userId="ac3c10c9-3e82-4ff8-a88d-7fcc615ff002" providerId="ADAL" clId="{287FBAAF-FB57-4887-A841-82B2DF4948EA}" dt="2026-10-02T17:30:10.703" v="6" actId="1076"/>
        <pc:sldMkLst>
          <pc:docMk/>
          <pc:sldMk cId="0" sldId="288"/>
        </pc:sldMkLst>
        <pc:spChg chg="mod">
          <ac:chgData name="Erin Navarro" userId="ac3c10c9-3e82-4ff8-a88d-7fcc615ff002" providerId="ADAL" clId="{287FBAAF-FB57-4887-A841-82B2DF4948EA}" dt="2026-10-02T17:29:48.675" v="0" actId="1076"/>
          <ac:spMkLst>
            <pc:docMk/>
            <pc:sldMk cId="0" sldId="288"/>
            <ac:spMk id="3" creationId="{00000000-0000-0000-0000-000000000000}"/>
          </ac:spMkLst>
        </pc:spChg>
        <pc:picChg chg="add mod">
          <ac:chgData name="Erin Navarro" userId="ac3c10c9-3e82-4ff8-a88d-7fcc615ff002" providerId="ADAL" clId="{287FBAAF-FB57-4887-A841-82B2DF4948EA}" dt="2026-10-02T17:30:10.703" v="6" actId="1076"/>
          <ac:picMkLst>
            <pc:docMk/>
            <pc:sldMk cId="0" sldId="288"/>
            <ac:picMk id="6" creationId="{A21CCFD0-ADFD-E929-8673-3FBF8AAEEF66}"/>
          </ac:picMkLst>
        </pc:picChg>
      </pc:sldChg>
      <pc:sldChg chg="modNotesTx">
        <pc:chgData name="Erin Navarro" userId="ac3c10c9-3e82-4ff8-a88d-7fcc615ff002" providerId="ADAL" clId="{287FBAAF-FB57-4887-A841-82B2DF4948EA}" dt="2026-10-05T17:20:24.806" v="8" actId="6549"/>
        <pc:sldMkLst>
          <pc:docMk/>
          <pc:sldMk cId="0" sldId="307"/>
        </pc:sldMkLst>
      </pc:sldChg>
    </pc:docChg>
  </pc:docChgLst>
  <pc:docChgLst>
    <pc:chgData name="Graeme Dearden" userId="859da0a8-1271-480e-a08e-61b1a3459a03" providerId="ADAL" clId="{E4CF931C-2B8A-4D52-B28D-04A6DB10476C}"/>
    <pc:docChg chg="custSel modSld">
      <pc:chgData name="Graeme Dearden" userId="859da0a8-1271-480e-a08e-61b1a3459a03" providerId="ADAL" clId="{E4CF931C-2B8A-4D52-B28D-04A6DB10476C}" dt="2026-10-06T12:43:04.655" v="206" actId="113"/>
      <pc:docMkLst>
        <pc:docMk/>
      </pc:docMkLst>
      <pc:sldChg chg="modSp mod">
        <pc:chgData name="Graeme Dearden" userId="859da0a8-1271-480e-a08e-61b1a3459a03" providerId="ADAL" clId="{E4CF931C-2B8A-4D52-B28D-04A6DB10476C}" dt="2026-10-06T12:14:14.692" v="90" actId="20577"/>
        <pc:sldMkLst>
          <pc:docMk/>
          <pc:sldMk cId="0" sldId="256"/>
        </pc:sldMkLst>
        <pc:spChg chg="mod">
          <ac:chgData name="Graeme Dearden" userId="859da0a8-1271-480e-a08e-61b1a3459a03" providerId="ADAL" clId="{E4CF931C-2B8A-4D52-B28D-04A6DB10476C}" dt="2026-10-06T12:14:14.692" v="90" actId="20577"/>
          <ac:spMkLst>
            <pc:docMk/>
            <pc:sldMk cId="0" sldId="256"/>
            <ac:spMk id="6" creationId="{00000000-0000-0000-0000-000000000000}"/>
          </ac:spMkLst>
        </pc:spChg>
      </pc:sldChg>
      <pc:sldChg chg="modNotesTx">
        <pc:chgData name="Graeme Dearden" userId="859da0a8-1271-480e-a08e-61b1a3459a03" providerId="ADAL" clId="{E4CF931C-2B8A-4D52-B28D-04A6DB10476C}" dt="2026-10-06T12:39:17.427" v="198" actId="20577"/>
        <pc:sldMkLst>
          <pc:docMk/>
          <pc:sldMk cId="0" sldId="268"/>
        </pc:sldMkLst>
      </pc:sldChg>
      <pc:sldChg chg="modNotesTx">
        <pc:chgData name="Graeme Dearden" userId="859da0a8-1271-480e-a08e-61b1a3459a03" providerId="ADAL" clId="{E4CF931C-2B8A-4D52-B28D-04A6DB10476C}" dt="2026-10-06T12:40:47.357" v="202" actId="20577"/>
        <pc:sldMkLst>
          <pc:docMk/>
          <pc:sldMk cId="0" sldId="269"/>
        </pc:sldMkLst>
      </pc:sldChg>
      <pc:sldChg chg="modNotesTx">
        <pc:chgData name="Graeme Dearden" userId="859da0a8-1271-480e-a08e-61b1a3459a03" providerId="ADAL" clId="{E4CF931C-2B8A-4D52-B28D-04A6DB10476C}" dt="2026-10-06T12:41:59.770" v="203" actId="20577"/>
        <pc:sldMkLst>
          <pc:docMk/>
          <pc:sldMk cId="0" sldId="275"/>
        </pc:sldMkLst>
      </pc:sldChg>
      <pc:sldChg chg="addSp modSp mod">
        <pc:chgData name="Graeme Dearden" userId="859da0a8-1271-480e-a08e-61b1a3459a03" providerId="ADAL" clId="{E4CF931C-2B8A-4D52-B28D-04A6DB10476C}" dt="2026-10-05T19:41:17.003" v="84" actId="1076"/>
        <pc:sldMkLst>
          <pc:docMk/>
          <pc:sldMk cId="0" sldId="277"/>
        </pc:sldMkLst>
        <pc:spChg chg="mod">
          <ac:chgData name="Graeme Dearden" userId="859da0a8-1271-480e-a08e-61b1a3459a03" providerId="ADAL" clId="{E4CF931C-2B8A-4D52-B28D-04A6DB10476C}" dt="2026-10-05T19:41:02.551" v="79" actId="1076"/>
          <ac:spMkLst>
            <pc:docMk/>
            <pc:sldMk cId="0" sldId="277"/>
            <ac:spMk id="3" creationId="{00000000-0000-0000-0000-000000000000}"/>
          </ac:spMkLst>
        </pc:spChg>
        <pc:spChg chg="mod">
          <ac:chgData name="Graeme Dearden" userId="859da0a8-1271-480e-a08e-61b1a3459a03" providerId="ADAL" clId="{E4CF931C-2B8A-4D52-B28D-04A6DB10476C}" dt="2026-10-05T19:40:59.164" v="78" actId="20577"/>
          <ac:spMkLst>
            <pc:docMk/>
            <pc:sldMk cId="0" sldId="277"/>
            <ac:spMk id="4" creationId="{00000000-0000-0000-0000-000000000000}"/>
          </ac:spMkLst>
        </pc:spChg>
        <pc:picChg chg="add mod">
          <ac:chgData name="Graeme Dearden" userId="859da0a8-1271-480e-a08e-61b1a3459a03" providerId="ADAL" clId="{E4CF931C-2B8A-4D52-B28D-04A6DB10476C}" dt="2026-10-05T19:41:17.003" v="84" actId="1076"/>
          <ac:picMkLst>
            <pc:docMk/>
            <pc:sldMk cId="0" sldId="277"/>
            <ac:picMk id="6" creationId="{DEC5CB16-3A22-2FCF-8DCE-5E42C89C8524}"/>
          </ac:picMkLst>
        </pc:picChg>
      </pc:sldChg>
      <pc:sldChg chg="modSp mod">
        <pc:chgData name="Graeme Dearden" userId="859da0a8-1271-480e-a08e-61b1a3459a03" providerId="ADAL" clId="{E4CF931C-2B8A-4D52-B28D-04A6DB10476C}" dt="2026-10-05T19:34:45.808" v="6" actId="20577"/>
        <pc:sldMkLst>
          <pc:docMk/>
          <pc:sldMk cId="0" sldId="292"/>
        </pc:sldMkLst>
        <pc:spChg chg="mod">
          <ac:chgData name="Graeme Dearden" userId="859da0a8-1271-480e-a08e-61b1a3459a03" providerId="ADAL" clId="{E4CF931C-2B8A-4D52-B28D-04A6DB10476C}" dt="2026-10-05T19:34:45.808" v="6" actId="20577"/>
          <ac:spMkLst>
            <pc:docMk/>
            <pc:sldMk cId="0" sldId="292"/>
            <ac:spMk id="3" creationId="{00000000-0000-0000-0000-000000000000}"/>
          </ac:spMkLst>
        </pc:spChg>
      </pc:sldChg>
      <pc:sldChg chg="modSp mod">
        <pc:chgData name="Graeme Dearden" userId="859da0a8-1271-480e-a08e-61b1a3459a03" providerId="ADAL" clId="{E4CF931C-2B8A-4D52-B28D-04A6DB10476C}" dt="2026-10-05T19:35:36.731" v="16" actId="20577"/>
        <pc:sldMkLst>
          <pc:docMk/>
          <pc:sldMk cId="0" sldId="294"/>
        </pc:sldMkLst>
        <pc:spChg chg="mod">
          <ac:chgData name="Graeme Dearden" userId="859da0a8-1271-480e-a08e-61b1a3459a03" providerId="ADAL" clId="{E4CF931C-2B8A-4D52-B28D-04A6DB10476C}" dt="2026-10-05T19:35:36.731" v="16" actId="20577"/>
          <ac:spMkLst>
            <pc:docMk/>
            <pc:sldMk cId="0" sldId="294"/>
            <ac:spMk id="5" creationId="{00000000-0000-0000-0000-000000000000}"/>
          </ac:spMkLst>
        </pc:spChg>
      </pc:sldChg>
      <pc:sldChg chg="modNotesTx">
        <pc:chgData name="Graeme Dearden" userId="859da0a8-1271-480e-a08e-61b1a3459a03" providerId="ADAL" clId="{E4CF931C-2B8A-4D52-B28D-04A6DB10476C}" dt="2026-10-06T12:43:04.655" v="206" actId="113"/>
        <pc:sldMkLst>
          <pc:docMk/>
          <pc:sldMk cId="0" sldId="296"/>
        </pc:sldMkLst>
      </pc:sldChg>
      <pc:sldChg chg="modSp mod">
        <pc:chgData name="Graeme Dearden" userId="859da0a8-1271-480e-a08e-61b1a3459a03" providerId="ADAL" clId="{E4CF931C-2B8A-4D52-B28D-04A6DB10476C}" dt="2026-09-29T15:19:25.116" v="1" actId="1076"/>
        <pc:sldMkLst>
          <pc:docMk/>
          <pc:sldMk cId="0" sldId="299"/>
        </pc:sldMkLst>
        <pc:spChg chg="mod">
          <ac:chgData name="Graeme Dearden" userId="859da0a8-1271-480e-a08e-61b1a3459a03" providerId="ADAL" clId="{E4CF931C-2B8A-4D52-B28D-04A6DB10476C}" dt="2026-09-29T15:19:25.116" v="1" actId="1076"/>
          <ac:spMkLst>
            <pc:docMk/>
            <pc:sldMk cId="0" sldId="299"/>
            <ac:spMk id="7" creationId="{00000000-0000-0000-0000-000000000000}"/>
          </ac:spMkLst>
        </pc:spChg>
      </pc:sldChg>
      <pc:sldChg chg="modSp mod">
        <pc:chgData name="Graeme Dearden" userId="859da0a8-1271-480e-a08e-61b1a3459a03" providerId="ADAL" clId="{E4CF931C-2B8A-4D52-B28D-04A6DB10476C}" dt="2026-09-29T15:19:31.923" v="3" actId="1076"/>
        <pc:sldMkLst>
          <pc:docMk/>
          <pc:sldMk cId="0" sldId="300"/>
        </pc:sldMkLst>
        <pc:spChg chg="mod">
          <ac:chgData name="Graeme Dearden" userId="859da0a8-1271-480e-a08e-61b1a3459a03" providerId="ADAL" clId="{E4CF931C-2B8A-4D52-B28D-04A6DB10476C}" dt="2026-09-29T15:19:31.923" v="3" actId="1076"/>
          <ac:spMkLst>
            <pc:docMk/>
            <pc:sldMk cId="0" sldId="300"/>
            <ac:spMk id="6" creationId="{00000000-0000-0000-0000-000000000000}"/>
          </ac:spMkLst>
        </pc:spChg>
      </pc:sldChg>
      <pc:sldChg chg="modSp mod">
        <pc:chgData name="Graeme Dearden" userId="859da0a8-1271-480e-a08e-61b1a3459a03" providerId="ADAL" clId="{E4CF931C-2B8A-4D52-B28D-04A6DB10476C}" dt="2026-10-05T19:36:37.252" v="77" actId="20577"/>
        <pc:sldMkLst>
          <pc:docMk/>
          <pc:sldMk cId="0" sldId="320"/>
        </pc:sldMkLst>
        <pc:spChg chg="mod">
          <ac:chgData name="Graeme Dearden" userId="859da0a8-1271-480e-a08e-61b1a3459a03" providerId="ADAL" clId="{E4CF931C-2B8A-4D52-B28D-04A6DB10476C}" dt="2026-10-05T19:36:37.252" v="77" actId="20577"/>
          <ac:spMkLst>
            <pc:docMk/>
            <pc:sldMk cId="0" sldId="320"/>
            <ac:spMk id="5" creationId="{00000000-0000-0000-0000-000000000000}"/>
          </ac:spMkLst>
        </pc:spChg>
      </pc:sldChg>
    </pc:docChg>
  </pc:docChgLst>
  <pc:docChgLst>
    <pc:chgData name="Erin Navarro" userId="S::enavarro@volunteeralberta.ab.ca::ac3c10c9-3e82-4ff8-a88d-7fcc615ff002" providerId="AD" clId="Web-{EB8C6863-CFC5-16BD-4237-9141BFE70595}"/>
    <pc:docChg chg="modSld">
      <pc:chgData name="Erin Navarro" userId="S::enavarro@volunteeralberta.ab.ca::ac3c10c9-3e82-4ff8-a88d-7fcc615ff002" providerId="AD" clId="Web-{EB8C6863-CFC5-16BD-4237-9141BFE70595}" dt="2026-09-29T16:35:56.070" v="56"/>
      <pc:docMkLst>
        <pc:docMk/>
      </pc:docMkLst>
      <pc:sldChg chg="modNotes">
        <pc:chgData name="Erin Navarro" userId="S::enavarro@volunteeralberta.ab.ca::ac3c10c9-3e82-4ff8-a88d-7fcc615ff002" providerId="AD" clId="Web-{EB8C6863-CFC5-16BD-4237-9141BFE70595}" dt="2026-09-29T16:15:53.873" v="1"/>
        <pc:sldMkLst>
          <pc:docMk/>
          <pc:sldMk cId="0" sldId="284"/>
        </pc:sldMkLst>
      </pc:sldChg>
      <pc:sldChg chg="modNotes">
        <pc:chgData name="Erin Navarro" userId="S::enavarro@volunteeralberta.ab.ca::ac3c10c9-3e82-4ff8-a88d-7fcc615ff002" providerId="AD" clId="Web-{EB8C6863-CFC5-16BD-4237-9141BFE70595}" dt="2026-09-29T16:33:49.467" v="3"/>
        <pc:sldMkLst>
          <pc:docMk/>
          <pc:sldMk cId="0" sldId="289"/>
        </pc:sldMkLst>
      </pc:sldChg>
      <pc:sldChg chg="modNotes">
        <pc:chgData name="Erin Navarro" userId="S::enavarro@volunteeralberta.ab.ca::ac3c10c9-3e82-4ff8-a88d-7fcc615ff002" providerId="AD" clId="Web-{EB8C6863-CFC5-16BD-4237-9141BFE70595}" dt="2026-09-29T16:35:56.070" v="56"/>
        <pc:sldMkLst>
          <pc:docMk/>
          <pc:sldMk cId="0" sldId="294"/>
        </pc:sldMkLst>
      </pc:sldChg>
    </pc:docChg>
  </pc:docChgLst>
  <pc:docChgLst>
    <pc:chgData name="Miki Stricker-Talbot" userId="S::mstrickertalbot@volunteeralberta.ab.ca::02f81b11-bca2-48cb-b457-f4b451cb0aa5" providerId="AD" clId="Web-{FF6681C6-4EAF-FFEF-9BA9-1EFAF9B6FFB8}"/>
    <pc:docChg chg="mod modSld">
      <pc:chgData name="Miki Stricker-Talbot" userId="S::mstrickertalbot@volunteeralberta.ab.ca::02f81b11-bca2-48cb-b457-f4b451cb0aa5" providerId="AD" clId="Web-{FF6681C6-4EAF-FFEF-9BA9-1EFAF9B6FFB8}" dt="2026-10-05T19:27:35.725" v="37"/>
      <pc:docMkLst>
        <pc:docMk/>
      </pc:docMkLst>
      <pc:sldChg chg="modSp">
        <pc:chgData name="Miki Stricker-Talbot" userId="S::mstrickertalbot@volunteeralberta.ab.ca::02f81b11-bca2-48cb-b457-f4b451cb0aa5" providerId="AD" clId="Web-{FF6681C6-4EAF-FFEF-9BA9-1EFAF9B6FFB8}" dt="2026-10-05T19:14:25.043" v="2" actId="20577"/>
        <pc:sldMkLst>
          <pc:docMk/>
          <pc:sldMk cId="0" sldId="261"/>
        </pc:sldMkLst>
        <pc:spChg chg="mod">
          <ac:chgData name="Miki Stricker-Talbot" userId="S::mstrickertalbot@volunteeralberta.ab.ca::02f81b11-bca2-48cb-b457-f4b451cb0aa5" providerId="AD" clId="Web-{FF6681C6-4EAF-FFEF-9BA9-1EFAF9B6FFB8}" dt="2026-10-05T19:14:25.043" v="2" actId="20577"/>
          <ac:spMkLst>
            <pc:docMk/>
            <pc:sldMk cId="0" sldId="261"/>
            <ac:spMk id="6" creationId="{00000000-0000-0000-0000-000000000000}"/>
          </ac:spMkLst>
        </pc:spChg>
      </pc:sldChg>
      <pc:sldChg chg="modSp modNotes">
        <pc:chgData name="Miki Stricker-Talbot" userId="S::mstrickertalbot@volunteeralberta.ab.ca::02f81b11-bca2-48cb-b457-f4b451cb0aa5" providerId="AD" clId="Web-{FF6681C6-4EAF-FFEF-9BA9-1EFAF9B6FFB8}" dt="2026-10-05T19:24:19.698" v="36" actId="20577"/>
        <pc:sldMkLst>
          <pc:docMk/>
          <pc:sldMk cId="0" sldId="292"/>
        </pc:sldMkLst>
        <pc:spChg chg="mod">
          <ac:chgData name="Miki Stricker-Talbot" userId="S::mstrickertalbot@volunteeralberta.ab.ca::02f81b11-bca2-48cb-b457-f4b451cb0aa5" providerId="AD" clId="Web-{FF6681C6-4EAF-FFEF-9BA9-1EFAF9B6FFB8}" dt="2026-10-05T19:24:19.698" v="36" actId="20577"/>
          <ac:spMkLst>
            <pc:docMk/>
            <pc:sldMk cId="0" sldId="292"/>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Housekeeping – this workshop will take about 3 hours with facilitated discussion and presentation content. As we are a small group, please feel free to ask questions as we go through the presentation.</a:t>
            </a:r>
          </a:p>
          <a:p>
            <a:endParaRPr lang="en-US"/>
          </a:p>
          <a:p>
            <a:r>
              <a:rPr lang="en-US"/>
              <a:t>Also mention that this presentation will cover a lot of different topics, so get ready to take notes.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Volunteer Alberta’s main office is situated on Treaty 6 Territory, specifically, amiskwaciwâskahikan (ᐊᒥᐢᑲᐧᒋᐋᐧᐢᑲᐦᐃᑲᐣ) as it is referred to by the Plains Cree peoples among other Indigenous names, and the homeland of the Métis Nation. Our staff, board, and our work reach across Treaties 4, 6, 7, 8, and 10, and we affirm that the land we call Alberta is the traditional and ancestral territory, as well as present-day homes of many Nations, including the Blackfoot Confederacy – Kainai, Piikani, and Siksika – the Cree, Dene, Saulteaux, Nakota Sioux, Stoney Nakoda, the Tsuu T’ina Nation, and the Métis People of Alberta, which includes the Métis Settlements and the 21 districts of the Métis Nation of Alberta. Since time immemorial, First Nations, Inuit, and Métis peoples have cared for these lands, and they continue to do so today. Volunteer Alberta identifies and affirms the historical and current relationships of these Nations to the land as an act of Reconciliation and with the awareness that acknowledging, recognizing, or affirming these facts is a small step and not enough. </a:t>
            </a:r>
          </a:p>
          <a:p>
            <a:endParaRPr lang="en-US"/>
          </a:p>
          <a:p>
            <a:r>
              <a:rPr lang="en-US"/>
              <a:t>Volunteer Alberta is committed to reflecting on, critiquing, and changing our ways of knowing, being, and doing in order to start supporting and concretely contributing to Reconciliation and Indigenous Resurgence in ways we have not yet done.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-Volunteerism has a long history</a:t>
            </a:r>
          </a:p>
          <a:p>
            <a:r>
              <a:rPr lang="en-US"/>
              <a:t>-Today, we often picture formal roles: organizations, applications, background checks</a:t>
            </a:r>
          </a:p>
          <a:p>
            <a:r>
              <a:rPr lang="en-US"/>
              <a:t>-We think of nonprofits and charities supporting social services</a:t>
            </a:r>
          </a:p>
          <a:p>
            <a:r>
              <a:rPr lang="en-US"/>
              <a:t>-These formal volunteer roles emerged in the mid‑1800s</a:t>
            </a:r>
          </a:p>
          <a:p>
            <a:r>
              <a:rPr lang="en-US"/>
              <a:t>-But informal volunteering goes back much further</a:t>
            </a:r>
          </a:p>
          <a:p>
            <a:r>
              <a:rPr lang="en-US"/>
              <a:t>-Helping others may be central to what it means to be human</a:t>
            </a:r>
          </a:p>
          <a:p>
            <a:r>
              <a:rPr lang="en-US"/>
              <a:t>-Research shows informal volunteering exists across all cultures</a:t>
            </a:r>
          </a:p>
          <a:p>
            <a:r>
              <a:rPr lang="en-US"/>
              <a:t>-It appears to be a human instinct, not a learned or culture‑specific behavior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-Looking all the way back to 123 BCE, there is evidence in China of voluntary associations that helped in every day life.</a:t>
            </a:r>
          </a:p>
          <a:p>
            <a:r>
              <a:rPr lang="en-US"/>
              <a:t>-The tsu had many of it's associations developed through ancestral and cultural ties</a:t>
            </a:r>
          </a:p>
          <a:p>
            <a:r>
              <a:rPr lang="en-US"/>
              <a:t>-The tsu served partly as a means of ancestor worship, but also as a source of mutual aid, providing a range of services, including education, care of the elderly, and burial assistance, to its members.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-Medieval Europe: Fraternities and guilds (for men) fostered identity, trust, and community beyond kinship</a:t>
            </a:r>
          </a:p>
          <a:p>
            <a:r>
              <a:rPr lang="en-US" dirty="0"/>
              <a:t>-Created a strong social economy of self‑help and mutual aid</a:t>
            </a:r>
          </a:p>
          <a:p>
            <a:r>
              <a:rPr lang="en-US" dirty="0"/>
              <a:t>-Activities included church fundraising, maintaining communal spaces, and aiding neighbors in distress</a:t>
            </a:r>
          </a:p>
          <a:p>
            <a:r>
              <a:rPr lang="en-US" dirty="0"/>
              <a:t>-Early example of volunteering as self‑development, not pure selflessness</a:t>
            </a:r>
          </a:p>
          <a:p>
            <a:r>
              <a:rPr lang="en-US" dirty="0"/>
              <a:t>-Beguines: Intentional communities of religious women</a:t>
            </a:r>
          </a:p>
          <a:p>
            <a:r>
              <a:rPr lang="en-US" dirty="0"/>
              <a:t>-Cared for the poor, sick, and marginalized</a:t>
            </a:r>
          </a:p>
          <a:p>
            <a:r>
              <a:rPr lang="en-US" dirty="0"/>
              <a:t>-Offered women meaningful work outside marriage</a:t>
            </a:r>
          </a:p>
          <a:p>
            <a:r>
              <a:rPr lang="en-US" dirty="0"/>
              <a:t>-Provided companionship, mutual aid, medical care, and support in hard times</a:t>
            </a:r>
          </a:p>
          <a:p>
            <a:r>
              <a:rPr lang="en-US" dirty="0"/>
              <a:t>-Despite persecution, communities survived the Reformation</a:t>
            </a:r>
          </a:p>
          <a:p>
            <a:r>
              <a:rPr lang="en-US" dirty="0"/>
              <a:t>-Over 1,700 </a:t>
            </a:r>
            <a:r>
              <a:rPr lang="en-US" dirty="0" err="1"/>
              <a:t>béguines</a:t>
            </a:r>
            <a:r>
              <a:rPr lang="en-US" dirty="0"/>
              <a:t> in Belgium by the mid‑1820s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-The defining factor of these associations is that membership was elective, not compulsory. There is some evidence of formal associations among hunter-gatherer societies, but it is generally accepted that they became more prevalent within more settled, horticultural societies. These groups were built on an ethos of reciprocity and mutuality, as opposed to one-way, self-sacrificial giving.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-“Volunteer” comes from Hebrew </a:t>
            </a:r>
            <a:r>
              <a:rPr lang="en-US" dirty="0" err="1"/>
              <a:t>nadav</a:t>
            </a:r>
            <a:r>
              <a:rPr lang="en-US" dirty="0"/>
              <a:t> — to willingly give; linked to generosity, nobility, and altruism</a:t>
            </a:r>
          </a:p>
          <a:p>
            <a:r>
              <a:rPr lang="en-US" dirty="0"/>
              <a:t>-Term gained popularity in 1755 during the American Revolutionary War</a:t>
            </a:r>
          </a:p>
          <a:p>
            <a:r>
              <a:rPr lang="en-US" dirty="0"/>
              <a:t>-Civilians volunteered by fundraising, boycotting British goods, and supporting soldiers</a:t>
            </a:r>
          </a:p>
          <a:p>
            <a:r>
              <a:rPr lang="en-US" dirty="0"/>
              <a:t>-Volunteerism shifted from faith-based duty to an expression of patriotism</a:t>
            </a:r>
          </a:p>
          <a:p>
            <a:r>
              <a:rPr lang="en-US" dirty="0"/>
              <a:t>-In Canada, early volunteerism was tied to Roman Catholic Church charities</a:t>
            </a:r>
          </a:p>
          <a:p>
            <a:r>
              <a:rPr lang="en-US" dirty="0"/>
              <a:t>-By the 1800s, volunteerism expanded to formal philanthropy and social reform organizations</a:t>
            </a:r>
          </a:p>
          <a:p>
            <a:r>
              <a:rPr lang="en-US" dirty="0"/>
              <a:t>-Major organizations emerged: YMCA, Red Cross, Salvation Army, United Way</a:t>
            </a:r>
          </a:p>
          <a:p>
            <a:r>
              <a:rPr lang="en-US" dirty="0"/>
              <a:t>-During the U.S. Civil War (1861–65), women became central to charity, culture, and reform</a:t>
            </a:r>
          </a:p>
          <a:p>
            <a:r>
              <a:rPr lang="en-US" dirty="0"/>
              <a:t>-Tension arose between church-based aid and “scientific philanthropy” focused on efficiency</a:t>
            </a:r>
          </a:p>
          <a:p>
            <a:r>
              <a:rPr lang="en-US" dirty="0"/>
              <a:t>-Example: U.S. Sanitary Commission (professionalized, public health–focused) vs. Christian Commission (evangelical, volunteer-driven, individual aid)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pPr lvl="0" fontAlgn="t"/>
            <a:r>
              <a:rPr lang="en-US" sz="1200" b="0" i="0" kern="1200" dirty="0">
                <a:solidFill>
                  <a:schemeClr val="tx1"/>
                </a:solidFill>
                <a:effectLst/>
                <a:latin typeface="+mn-lt"/>
                <a:ea typeface="+mn-ea"/>
                <a:cs typeface="+mn-cs"/>
              </a:rPr>
              <a:t>-Through the 1920s to the 1970s, professionalization and government programs reduced reliance on volunteers.</a:t>
            </a:r>
          </a:p>
          <a:p>
            <a:pPr lvl="0" fontAlgn="t"/>
            <a:r>
              <a:rPr lang="en-US" sz="1200" b="0" i="0" kern="1200" dirty="0">
                <a:solidFill>
                  <a:schemeClr val="tx1"/>
                </a:solidFill>
                <a:effectLst/>
                <a:latin typeface="+mn-lt"/>
                <a:ea typeface="+mn-ea"/>
                <a:cs typeface="+mn-cs"/>
              </a:rPr>
              <a:t>-Volunteerism during this time evolved through activism, volunteer programs, and more business-like nonprofits.</a:t>
            </a:r>
          </a:p>
          <a:p>
            <a:endParaRPr lang="en-US" dirty="0"/>
          </a:p>
          <a:p>
            <a:r>
              <a:rPr lang="en-US" dirty="0"/>
              <a:t>-Volunteerism in the 20th century is seen socially and legally as akin to employment.</a:t>
            </a:r>
          </a:p>
          <a:p>
            <a:r>
              <a:rPr lang="en-US" dirty="0"/>
              <a:t>-This led to treating volunteerism with the kind of scrutiny that jobs are subject to</a:t>
            </a:r>
          </a:p>
          <a:p>
            <a:r>
              <a:rPr lang="en-US" dirty="0"/>
              <a:t>-It has become increasingly important to protect organizations that engage volunteers from liability.</a:t>
            </a:r>
          </a:p>
          <a:p>
            <a:r>
              <a:rPr lang="en-US" dirty="0"/>
              <a:t>-Additionally, scientific management practices meant to optimize productivity in the workplace started to be applied to community work, framing community support as something that is measurable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-This has resulted in a landscape of volunteerism that puts volunteers through things like reference checks, police checks, and evaluation.</a:t>
            </a:r>
          </a:p>
          <a:p>
            <a:r>
              <a:rPr lang="en-US" dirty="0"/>
              <a:t>-We should be clear at this point, we don't say this with any judgment.</a:t>
            </a:r>
          </a:p>
          <a:p>
            <a:pPr lvl="0" fontAlgn="t"/>
            <a:r>
              <a:rPr lang="en-US" sz="1200" b="0" i="0" kern="1200" dirty="0">
                <a:solidFill>
                  <a:schemeClr val="tx1"/>
                </a:solidFill>
                <a:effectLst/>
                <a:latin typeface="+mn-lt"/>
                <a:ea typeface="+mn-ea"/>
                <a:cs typeface="+mn-cs"/>
              </a:rPr>
              <a:t>-Volunteerism takes many forms, from informal community care to highly structured programs.</a:t>
            </a:r>
          </a:p>
          <a:p>
            <a:pPr lvl="0" fontAlgn="t"/>
            <a:r>
              <a:rPr lang="en-US" sz="1200" b="0" i="0" kern="1200" dirty="0">
                <a:solidFill>
                  <a:schemeClr val="tx1"/>
                </a:solidFill>
                <a:effectLst/>
                <a:latin typeface="+mn-lt"/>
                <a:ea typeface="+mn-ea"/>
                <a:cs typeface="+mn-cs"/>
              </a:rPr>
              <a:t>-There is no single “right” way to engage volunteers; practices should reflect your mission and community.</a:t>
            </a:r>
          </a:p>
          <a:p>
            <a:pPr lvl="0" fontAlgn="t"/>
            <a:r>
              <a:rPr lang="en-US" sz="1200" b="0" i="0" kern="1200" dirty="0">
                <a:solidFill>
                  <a:schemeClr val="tx1"/>
                </a:solidFill>
                <a:effectLst/>
                <a:latin typeface="+mn-lt"/>
                <a:ea typeface="+mn-ea"/>
                <a:cs typeface="+mn-cs"/>
              </a:rPr>
              <a:t>-Understanding volunteerism’s history helps expand possibilities for how volunteers can contribute today.</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Discussion:</a:t>
            </a:r>
          </a:p>
          <a:p>
            <a:endParaRPr lang="en-US"/>
          </a:p>
          <a:p>
            <a:r>
              <a:rPr lang="en-US"/>
              <a:t>-10-15 people: think, pair, share</a:t>
            </a:r>
          </a:p>
          <a:p>
            <a:r>
              <a:rPr lang="en-US"/>
              <a:t>-15+ people: table discussions, share back with the room</a:t>
            </a:r>
          </a:p>
          <a:p>
            <a:endParaRPr lang="en-US"/>
          </a:p>
          <a:p>
            <a:r>
              <a:rPr lang="en-US"/>
              <a:t>20 mins to discuss. 10 mins to share back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 </a:t>
            </a:r>
          </a:p>
          <a:p>
            <a:endParaRPr lang="en-US"/>
          </a:p>
          <a:p>
            <a:r>
              <a:rPr lang="en-US"/>
              <a:t>With some history out of the way, let's talk about current trends in volunteering.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-Statistics Canada does a survey on giving, volunteering, and participation every five years</a:t>
            </a:r>
          </a:p>
          <a:p>
            <a:r>
              <a:rPr lang="en-US" dirty="0"/>
              <a:t>-This survey shows more young people overall are participating in formal volunteering, with youth aged 15-24 volunteering at a rate of 83.7% and Albertans aged 65-74 volunteering at a rate of 77.4%</a:t>
            </a:r>
          </a:p>
          <a:p>
            <a:r>
              <a:rPr lang="en-US" dirty="0"/>
              <a:t>-They volunteer less hours overall then older Albertans though. Youth aged 15-24 volunteer, on average, 98 hours a year while Albertans aged 65-74 volunteered 327 hours on average per year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-According to the Survey on Giving, Volunteering, and Participating, education level does have an impact on the likelihood to formally volunteer</a:t>
            </a:r>
          </a:p>
          <a:p>
            <a:r>
              <a:rPr lang="en-US" dirty="0"/>
              <a:t>-But that doesn't mean people who have less education aren't volunteering or contributing. They may just be contributing in other informal ways.</a:t>
            </a:r>
          </a:p>
          <a:p>
            <a:r>
              <a:rPr lang="en-US" dirty="0"/>
              <a:t>-That is the limitation of some of this data. It focuses on formal volunteerism, less on informal volunteerism. </a:t>
            </a:r>
          </a:p>
          <a:p>
            <a:r>
              <a:rPr lang="en-US" dirty="0"/>
              <a:t>-Formal roles are generally created by and for nonprofit organizations</a:t>
            </a:r>
          </a:p>
          <a:p>
            <a:r>
              <a:rPr lang="en-US" dirty="0"/>
              <a:t>-Informal volunteering happens between individuals and communities. It is things like </a:t>
            </a:r>
            <a:r>
              <a:rPr lang="en-US" dirty="0" err="1"/>
              <a:t>shovelling</a:t>
            </a:r>
            <a:r>
              <a:rPr lang="en-US" dirty="0"/>
              <a:t> snow for your </a:t>
            </a:r>
            <a:r>
              <a:rPr lang="en-US" dirty="0" err="1"/>
              <a:t>neighbour</a:t>
            </a:r>
            <a:r>
              <a:rPr lang="en-US" dirty="0"/>
              <a:t> or babysitting for a struggling family or assisting a newcomer with settling into their home</a:t>
            </a:r>
          </a:p>
          <a:p>
            <a:endParaRPr lang="en-US" dirty="0"/>
          </a:p>
          <a:p>
            <a:r>
              <a:rPr lang="en-US" dirty="0"/>
              <a:t>-I encourage you to think about how informal volunteering shapes our society just as formal volunteering does. </a:t>
            </a:r>
          </a:p>
          <a:p>
            <a:r>
              <a:rPr lang="en-US" dirty="0"/>
              <a:t>-While formal volunteering addresses community issues through organized systems, informal volunteering builds the social fabric that holds communities together. It creates networks of support that can increase resilience during crises, natural disasters, economic hardship, or social isolation.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Questions for the audience. </a:t>
            </a:r>
          </a:p>
          <a:p>
            <a:endParaRPr lang="en-US"/>
          </a:p>
          <a:p>
            <a:r>
              <a:rPr lang="en-US"/>
              <a:t>5 mins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r>
              <a:rPr lang="en-US" dirty="0"/>
              <a:t>**Talk through some of the trends**</a:t>
            </a:r>
          </a:p>
          <a:p>
            <a:endParaRPr lang="en-US" dirty="0"/>
          </a:p>
          <a:p>
            <a:r>
              <a:rPr lang="en-US" dirty="0"/>
              <a:t>-Highlight recent Volunteer Alberta research based on a large national survey of volunteers and nonprofits</a:t>
            </a:r>
          </a:p>
          <a:p>
            <a:r>
              <a:rPr lang="en-US" dirty="0"/>
              <a:t>-Survey of 800+ volunteers shows the primary motivation is helping others</a:t>
            </a:r>
          </a:p>
          <a:p>
            <a:r>
              <a:rPr lang="en-US" dirty="0"/>
              <a:t>-If organizations can’t show how volunteer work helps the community, engagement will suffer</a:t>
            </a:r>
          </a:p>
          <a:p>
            <a:r>
              <a:rPr lang="en-US" dirty="0"/>
              <a:t>-Strong volunteer management requires personal engagement, recognition, and motivation</a:t>
            </a:r>
          </a:p>
          <a:p>
            <a:r>
              <a:rPr lang="en-US" dirty="0"/>
              <a:t>-Understanding individual motivations helps tailor better volunteer experiences</a:t>
            </a:r>
          </a:p>
          <a:p>
            <a:r>
              <a:rPr lang="en-US" dirty="0"/>
              <a:t>-Poor investment in volunteer engagement leads to low retention</a:t>
            </a:r>
          </a:p>
          <a:p>
            <a:endParaRPr lang="en-US" dirty="0"/>
          </a:p>
          <a:p>
            <a:r>
              <a:rPr lang="en-US" dirty="0"/>
              <a:t>-Key takeaway from the report: motivations range from personal fulfillment to social impact</a:t>
            </a:r>
          </a:p>
          <a:p>
            <a:r>
              <a:rPr lang="en-US" dirty="0"/>
              <a:t>-Matching roles to motivations keeps volunteers engaged; mismatches drive disengagement</a:t>
            </a:r>
          </a:p>
          <a:p>
            <a:r>
              <a:rPr lang="en-US" dirty="0"/>
              <a:t>-Best practice: ask questions, listen, check in regularly, and keep conversations open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-This question often comes up in these presentations. What organizations are volunteers volunteering for?</a:t>
            </a:r>
          </a:p>
          <a:p>
            <a:r>
              <a:rPr lang="en-US"/>
              <a:t>-It's a pretty wide spread, but keep in mind the data from this survey does skew pretty heavily towards white female-identifying folks. </a:t>
            </a:r>
          </a:p>
          <a:p>
            <a:r>
              <a:rPr lang="en-US"/>
              <a:t>-But it gives a pretty good idea of where volunteers are spending their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-VA did research between 2024-2025 with </a:t>
            </a:r>
            <a:r>
              <a:rPr lang="en-US" dirty="0" err="1"/>
              <a:t>InWithForward</a:t>
            </a:r>
            <a:r>
              <a:rPr lang="en-US" dirty="0"/>
              <a:t> into the what constrains, enlivens, and grows volunteerism in Alberta</a:t>
            </a:r>
          </a:p>
          <a:p>
            <a:r>
              <a:rPr lang="en-US" dirty="0"/>
              <a:t>-Using deep ethnographic research, we visited three communities: Lethbridge, Edmonton, and Fairview</a:t>
            </a:r>
          </a:p>
          <a:p>
            <a:r>
              <a:rPr lang="en-US" dirty="0"/>
              <a:t>-We wanted a mix of a large city, a mid-sized city, and a small municipality</a:t>
            </a:r>
          </a:p>
          <a:p>
            <a:r>
              <a:rPr lang="en-US" dirty="0"/>
              <a:t>-Used thick data to explore five actionable insights.</a:t>
            </a:r>
          </a:p>
          <a:p>
            <a:r>
              <a:rPr lang="en-US" dirty="0"/>
              <a:t>-The insights were:</a:t>
            </a:r>
          </a:p>
          <a:p>
            <a:r>
              <a:rPr lang="en-US" dirty="0"/>
              <a:t>     -Personal growth is not an individual activity</a:t>
            </a:r>
          </a:p>
          <a:p>
            <a:r>
              <a:rPr lang="en-US" dirty="0"/>
              <a:t>     -Endemic Social Awkwardness</a:t>
            </a:r>
          </a:p>
          <a:p>
            <a:r>
              <a:rPr lang="en-US" dirty="0"/>
              <a:t>     -Stinking Thinking</a:t>
            </a:r>
          </a:p>
          <a:p>
            <a:r>
              <a:rPr lang="en-US" dirty="0"/>
              <a:t>     -Joyful Commitment</a:t>
            </a:r>
          </a:p>
          <a:p>
            <a:r>
              <a:rPr lang="en-US" dirty="0"/>
              <a:t>     -Roles you can bump into</a:t>
            </a:r>
          </a:p>
          <a:p>
            <a:r>
              <a:rPr lang="en-US" dirty="0"/>
              <a:t>**Talk through each insight a bit**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**Talk through each point**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You might be asking yourself, "if I came here for content on engagement and retention, why are we talking about volunteer screening?"</a:t>
            </a:r>
          </a:p>
          <a:p>
            <a:endParaRPr lang="en-US"/>
          </a:p>
          <a:p>
            <a:r>
              <a:rPr lang="en-US"/>
              <a:t>The reason is that screening is all about volunteer engagement and retention! To appropriately screen volunteers is to build good relationships with your volunteers, so you can understand what the volunteer's motivations and ability to safely and happily fill a role. We like to say with volunteer screening, we are "screening in. Not out."</a:t>
            </a:r>
          </a:p>
          <a:p>
            <a:endParaRPr lang="en-US"/>
          </a:p>
          <a:p>
            <a:r>
              <a:rPr lang="en-US"/>
              <a:t>**Talk through each part of the screening process: pre-hiring, hiring, and post-hiring**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-Policy is often a reaction to risk, which is why we talk about them together sometimes</a:t>
            </a:r>
          </a:p>
          <a:p>
            <a:r>
              <a:rPr lang="en-US"/>
              <a:t>-It's a myth that risk is inherently bad for your organization. In fact, it's pretty natural. But you have to manage that risk.</a:t>
            </a:r>
          </a:p>
          <a:p>
            <a:r>
              <a:rPr lang="en-US"/>
              <a:t>-When risk management is done well, it helps create clear expectations, safer environments, and positive experiences for volunteers, participants, and organizations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-Risk describes the uncertainty surrounding possible outcomes that could result in a negative impact.</a:t>
            </a:r>
          </a:p>
          <a:p>
            <a:r>
              <a:rPr lang="en-US"/>
              <a:t>-Risk assessments are all about reviewing the possible risks that could occur and what steps are currently being taken to manage that risk</a:t>
            </a:r>
          </a:p>
          <a:p>
            <a:r>
              <a:rPr lang="en-US"/>
              <a:t>-When we talk about risk we're not looking for reasons not to involve volunteers. We're looking for ways to understand potential challenges and put reasonable supports in place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-VA has numerous resources related to risk management on our website.</a:t>
            </a:r>
          </a:p>
          <a:p>
            <a:r>
              <a:rPr lang="en-US"/>
              <a:t>-Assessing risk can be done through a variety of different methods, such as checklists, individual position assessments, and seeking feedback from volunteers and community members.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There are 4 strategies commonly used to categorize how to deal with risk:</a:t>
            </a:r>
            <a:endParaRPr lang="en-US">
              <a:ea typeface="Calibri"/>
              <a:cs typeface="Calibri"/>
            </a:endParaRPr>
          </a:p>
          <a:p>
            <a:endParaRPr lang="en-US"/>
          </a:p>
          <a:p>
            <a:r>
              <a:rPr lang="en-US"/>
              <a:t>1. The first is to Avoid– if something poses more risk then benefits, you may choose to remove it entirely, especially if its not a core activity you need to operate. This could look like ending a program or event, or even   removing a volunteer role. Now, this isn’t IGNORING the risk, this is fully removing the situation involving the risk so it is no longer present</a:t>
            </a:r>
            <a:endParaRPr lang="en-US">
              <a:ea typeface="Calibri"/>
              <a:cs typeface="Calibri"/>
            </a:endParaRPr>
          </a:p>
          <a:p>
            <a:r>
              <a:rPr lang="en-US"/>
              <a:t>Ex. You opt out of doing a kayaking event for your youth program</a:t>
            </a:r>
            <a:endParaRPr lang="en-US">
              <a:ea typeface="Calibri"/>
              <a:cs typeface="Calibri"/>
            </a:endParaRPr>
          </a:p>
          <a:p>
            <a:endParaRPr lang="en-US"/>
          </a:p>
          <a:p>
            <a:r>
              <a:rPr lang="en-US"/>
              <a:t>2. You can also Transfer the risk, which is when the responsibility of monitoring and mitigating the risk is transferred from one source to another. This could be transferring it externally, like with insurance, or it could look like transferring the risk from a volunteer role to a staff role by moving responsibility from one to another. </a:t>
            </a:r>
            <a:endParaRPr lang="en-US">
              <a:ea typeface="Calibri"/>
              <a:cs typeface="Calibri"/>
            </a:endParaRPr>
          </a:p>
          <a:p>
            <a:r>
              <a:rPr lang="en-US"/>
              <a:t>	Ex. You opt to have hired kayak instructors lead the kayak 	event for your youth program who use their organizations 	 	liability insurance</a:t>
            </a:r>
            <a:endParaRPr lang="en-US">
              <a:ea typeface="Calibri"/>
              <a:cs typeface="Calibri"/>
            </a:endParaRPr>
          </a:p>
          <a:p>
            <a:endParaRPr lang="en-US"/>
          </a:p>
          <a:p>
            <a:r>
              <a:rPr lang="en-US"/>
              <a:t>3. Mitigate is the most commonly discussed response, in fact you’ve heard me say it quite a few times already, and the actual implementation of it varies based on the type of risk, your own expertise and resources, and the sustainability of the practice. But essentially this is working to actively address and act against the risk. </a:t>
            </a:r>
            <a:endParaRPr lang="en-US">
              <a:ea typeface="Calibri"/>
              <a:cs typeface="Calibri"/>
            </a:endParaRPr>
          </a:p>
          <a:p>
            <a:r>
              <a:rPr lang="en-US"/>
              <a:t>Ex. You require mandatory safety training and parental consent forms before youth are able to attend the kayak event</a:t>
            </a:r>
            <a:endParaRPr lang="en-US">
              <a:ea typeface="Calibri"/>
              <a:cs typeface="Calibri"/>
            </a:endParaRPr>
          </a:p>
          <a:p>
            <a:endParaRPr lang="en-US"/>
          </a:p>
          <a:p>
            <a:r>
              <a:rPr lang="en-US"/>
              <a:t>4. And finally, you can just Accept – you acknowledge the risk but do nothing further. This is usually for risks that are not likely to happen, or may have too small an impact to dedicate resources to resolving. </a:t>
            </a:r>
            <a:endParaRPr lang="en-US">
              <a:ea typeface="Calibri"/>
              <a:cs typeface="Calibri"/>
            </a:endParaRPr>
          </a:p>
          <a:p>
            <a:r>
              <a:rPr lang="en-US"/>
              <a:t>Ex. There aren’t enough vans to bring all of the kids, so you accept that some parents who aren’t screened volunteers will carpool</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Your response strategy may be to take bits from each of these and it may involve multiple steps as well. Theres a commonly used metaphor in risk management called the “Swiss Cheese Method” -  you may find that some strategies only cover certain areas of risk, but not all, leaving “Holes” in your cheese. But the more you layer on, each strategy with its own holes, the more gaps you’re able to cover.</a:t>
            </a:r>
          </a:p>
          <a:p>
            <a:endParaRPr lang="en-US"/>
          </a:p>
          <a:p>
            <a:r>
              <a:rPr lang="en-US"/>
              <a:t>But I want to bring up the concept of “Reasonable measures, reasonably applied”. Be sure that you’re not stacking that swiss up too high where it becomes impossible to eat – it needs to be the perfect balance between addressing risks while still being practical and doable. You also want to be sure you’re not creating excessive barriers for engagement. If you find that you’re unable to justify or explain why a certain practice or tool is used and how it may mitigate risk, there’s a good likelihood it isn’t doing any favours for your program, and so you may want to look at how you could adapt or remove it so it does make sense for you.</a:t>
            </a:r>
          </a:p>
          <a:p>
            <a:endParaRPr lang="en-US"/>
          </a:p>
          <a:p>
            <a:r>
              <a:rPr lang="en-US"/>
              <a:t>And finally: make sure you are doing your risk assessments regularly! Whether that’s every quarter, or at the start and end of every program year, make sure that you continue to review, analyze, and monitor your risks. Make it a habit, make it part of the natural way you do things, and make sure that it makes sense for your program.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Nonprofit leaders and boards talk about policy a whole lot, but there’s still a lot of confusion around what the term means. This is for good reason, as there is no consistent definition of policy. Although we reference them all the time and take hours and hours to develop them, there’s no single definition that will tell you exactly what needs to be in a policy and what doesn’t.</a:t>
            </a:r>
          </a:p>
          <a:p>
            <a:endParaRPr lang="en-US"/>
          </a:p>
          <a:p>
            <a:r>
              <a:rPr lang="en-US"/>
              <a:t>When we want to define policy in some usable way, there are a few key elements:</a:t>
            </a:r>
          </a:p>
          <a:p>
            <a:endParaRPr lang="en-US"/>
          </a:p>
          <a:p>
            <a:r>
              <a:rPr lang="en-US"/>
              <a:t>-Firstly, policies should apply to everyone. This includes the board, staff, volunteers, clients, or everyone in a specific group. This doesn’t mean that individual policies can’t be specific to a certain group within your organization, but the whole policy document should be a document that has application for everyone.</a:t>
            </a:r>
          </a:p>
          <a:p>
            <a:r>
              <a:rPr lang="en-US"/>
              <a:t>-Next, a policy states a boundary of what is and isn’t okay. This is why boards and leadership and management will spend such a long time developing policy. This element requires your organization go through the leg work to identify what, as an organization, has been decided to be acceptable.</a:t>
            </a:r>
          </a:p>
          <a:p>
            <a:r>
              <a:rPr lang="en-US"/>
              <a:t>-Next, a policy should provide guidelines for decision-making. When you are faced with a difficult or uncommon or contentious situation, the number of possible decisions grows and depends on the person. A policy should be a wayfinding tool that can help you navigate these situations more consistently as a team.</a:t>
            </a:r>
          </a:p>
          <a:p>
            <a:r>
              <a:rPr lang="en-US"/>
              <a:t>-And lastly, policies are often viewed as separate from procedures. The best way to describe this difference is, ideally, policies will tell you what to do and procedures will tell you how to do it. In practice though, this delineation often becomes murky. Some professionals in the field don’t think this is a useful way to talk about procedure either. They see it as more useful to talk about everything as policy, just with varying degrees of granularity. However, we’ll use this definition of policy and procedure for the purposes of this presention.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EN</a:t>
            </a:r>
          </a:p>
          <a:p>
            <a:endParaRPr lang="en-US" dirty="0"/>
          </a:p>
          <a:p>
            <a:r>
              <a:rPr lang="en-US" dirty="0"/>
              <a:t>Now that we know roughly what goes into a policy and why they’re important, we can address the context exist within. When we talk about policies, it’s important to remember how they fit into the other guiding documentation related to your organization. Writing a bylaw or policy or procedure will depend also on what already exists, so never write policy in a vacuum. </a:t>
            </a:r>
          </a:p>
          <a:p>
            <a:endParaRPr lang="en-US" dirty="0"/>
          </a:p>
          <a:p>
            <a:r>
              <a:rPr lang="en-US" dirty="0"/>
              <a:t>Legislation: When writing a policy, it will have to be respectful of any legislation for your organization. You should take a read through whatever your incorporating legislation is every once in a while to keep yourself familiar with what the government requires every organization of your type to do. Most nonprofits in the province are incorporated under the societies act or companies act and many nonprofits also have charitable status. Beyond these common acts, there’s all sorts of less common acts a non-profit can be incorporated under, such as the Agricultural Societies Act, the Cemetery Companies Act, the Regional Health Authorities Act, the Libraries Act, or even special acts of the Alberta Legislature or Parliament. All these types of legislation should be reviewed on a regular basis and should inform policies.</a:t>
            </a:r>
          </a:p>
          <a:p>
            <a:endParaRPr lang="en-US" dirty="0"/>
          </a:p>
          <a:p>
            <a:r>
              <a:rPr lang="en-US" dirty="0"/>
              <a:t>Bylaws: Bylaws can be a little tricky, as they are legally required like legislation is. It’s, essentially, what your organization has stated it will do to the government. Your organization also needs to submit bylaws to become a nonprofit. These will be specific to your organization, but they are the basic rules you have stated you will follow. Like policy, they also aren’t static and need to be reviewed on a regular basis, but there is a bit more precedent in determining content for bylaws than policy. There’s a lot of topics to be considered standard for a set of bylaws, such as introductory articles and membership articles, but they still vary from organization to organization. Writing bylaws is a pretty complex topic in and of itself and you’d like more information on it, a great place to start is the Muttart Foundation’s guidebook Drafting and Revising Bylaws for Not-for-profit Organizations In Alberta. It’s very comprehensive and gives a lot of great common-sense information on bylaw development.</a:t>
            </a:r>
          </a:p>
          <a:p>
            <a:endParaRPr lang="en-US" dirty="0"/>
          </a:p>
          <a:p>
            <a:r>
              <a:rPr lang="en-US" dirty="0"/>
              <a:t>Policy: As we talked about previously, policies are things that your organization has decided it will do, internally. Policies are variable and there isn’t one set of policies that needs to be made for any given organization. They are the result of a many people making decisions about which path the organization will take given many different social, political, legal, and financial constraints. </a:t>
            </a:r>
          </a:p>
          <a:p>
            <a:endParaRPr lang="en-US" dirty="0"/>
          </a:p>
          <a:p>
            <a:r>
              <a:rPr lang="en-US" dirty="0"/>
              <a:t>Procedures: When we get to procedures, this is where you start outlining discrete steps for processes introduced in policy. So, if a policy states that an organization will screen volunteers working with high-risk populations using vulnerable sector checks, a procedure may outline things like which person in the organization communicates with police services, how long it will take to onboard volunteers after the check is requested, where the information from the check will be stored, etc.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Take some time to write out a volunteer position description on the hand-out provided. It could be for volunteers with your organization, or for something entirely made-up! Do this for about 15-20 minutes. Then we'll discuss as a group about the usefulness (or lack thereof) of these descriptions. </a:t>
            </a:r>
            <a:endParaRPr lang="en-US">
              <a:ea typeface="Calibri"/>
              <a:cs typeface="Calibri"/>
            </a:endParaRPr>
          </a:p>
          <a:p>
            <a:endParaRPr lang="en-US"/>
          </a:p>
          <a:p>
            <a:r>
              <a:rPr lang="en-US"/>
              <a:t>This activity is designed to help you think intentionally about the volunteer experience, expectations, support and needs,  and about the value the role creates both for the vol and the organization. We’re not expecting perfection! </a:t>
            </a:r>
            <a:endParaRPr lang="en-US">
              <a:ea typeface="Calibri"/>
              <a:cs typeface="Calibri"/>
            </a:endParaRPr>
          </a:p>
          <a:p>
            <a:endParaRPr lang="en-US"/>
          </a:p>
          <a:p>
            <a:r>
              <a:rPr lang="en-US"/>
              <a:t>30 minutes total for exercise.</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-Volunteer recruitment and engagement requires strong upfront planning</a:t>
            </a:r>
          </a:p>
          <a:p>
            <a:r>
              <a:rPr lang="en-US"/>
              <a:t>-Part of that planning is creating a recruitment strategy. It should definitely include who recruits, what’s needed, how many volunteers, what platforms you’re using for recruitment, and what methods of recruitment you’re using</a:t>
            </a:r>
          </a:p>
          <a:p>
            <a:r>
              <a:rPr lang="en-US"/>
              <a:t>-More later on the recruitment process and why it’s important to have all your info ready before you recruit</a:t>
            </a:r>
          </a:p>
          <a:p>
            <a:endParaRPr lang="en-US"/>
          </a:p>
          <a:p>
            <a:r>
              <a:rPr lang="en-US"/>
              <a:t>-Clearly explain the organization’s mission and goals</a:t>
            </a:r>
          </a:p>
          <a:p>
            <a:r>
              <a:rPr lang="en-US"/>
              <a:t>-Show volunteers how their role makes a difference</a:t>
            </a:r>
          </a:p>
          <a:p>
            <a:r>
              <a:rPr lang="en-US"/>
              <a:t>-Volunteers want to volunteer for a reason</a:t>
            </a:r>
          </a:p>
          <a:p>
            <a:r>
              <a:rPr lang="en-US"/>
              <a:t>-People do not volunteer because organizations need volunteers. People volunteer because they want to contribute something meaningful.</a:t>
            </a:r>
          </a:p>
          <a:p>
            <a:endParaRPr lang="en-US"/>
          </a:p>
          <a:p>
            <a:r>
              <a:rPr lang="en-US"/>
              <a:t>-Develop clear volunteer position descriptions (duties, hours, supervision, risks)</a:t>
            </a:r>
          </a:p>
          <a:p>
            <a:r>
              <a:rPr lang="en-US"/>
              <a:t>-Use position descriptions to set expectations and protect volunteers under the Freedom to Care Act</a:t>
            </a:r>
          </a:p>
          <a:p>
            <a:endParaRPr lang="en-US"/>
          </a:p>
          <a:p>
            <a:r>
              <a:rPr lang="en-US"/>
              <a:t>-Make a strong first impression through professional applications, interviews, and selection processes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Mass appeals</a:t>
            </a:r>
          </a:p>
          <a:p>
            <a:endParaRPr lang="en-US"/>
          </a:p>
          <a:p>
            <a:r>
              <a:rPr lang="en-US"/>
              <a:t>-“Volunteers wanted” posts, posters, flyers</a:t>
            </a:r>
          </a:p>
          <a:p>
            <a:r>
              <a:rPr lang="en-US"/>
              <a:t>-Best for roles without specialized skills</a:t>
            </a:r>
          </a:p>
          <a:p>
            <a:r>
              <a:rPr lang="en-US"/>
              <a:t>-Use community bulletin boards, newsletters, local channels</a:t>
            </a:r>
          </a:p>
          <a:p>
            <a:r>
              <a:rPr lang="en-US"/>
              <a:t>-Broad reach; likely to get interest and help</a:t>
            </a:r>
          </a:p>
          <a:p>
            <a:endParaRPr lang="en-US"/>
          </a:p>
          <a:p>
            <a:endParaRPr lang="en-US"/>
          </a:p>
          <a:p>
            <a:r>
              <a:rPr lang="en-US"/>
              <a:t>Targeted recruitment</a:t>
            </a:r>
          </a:p>
          <a:p>
            <a:endParaRPr lang="en-US"/>
          </a:p>
          <a:p>
            <a:r>
              <a:rPr lang="en-US"/>
              <a:t>-Match volunteer skills to specific roles</a:t>
            </a:r>
          </a:p>
          <a:p>
            <a:r>
              <a:rPr lang="en-US"/>
              <a:t>-Clear, detailed position descriptions (tasks + required skills)</a:t>
            </a:r>
          </a:p>
          <a:p>
            <a:r>
              <a:rPr lang="en-US"/>
              <a:t>-Examples of skills: writing, marketing, graphic design, software use</a:t>
            </a:r>
          </a:p>
          <a:p>
            <a:r>
              <a:rPr lang="en-US"/>
              <a:t>-Recruit through:</a:t>
            </a:r>
          </a:p>
          <a:p>
            <a:r>
              <a:rPr lang="en-US"/>
              <a:t>--Student clubs/post-secondary institutions</a:t>
            </a:r>
          </a:p>
          <a:p>
            <a:r>
              <a:rPr lang="en-US"/>
              <a:t>--Other nonprofits in your sector (shared or overlapping skills)</a:t>
            </a:r>
          </a:p>
          <a:p>
            <a:r>
              <a:rPr lang="en-US"/>
              <a:t>--Local volunteer centres (e.g., via Volunteer Alberta)</a:t>
            </a:r>
          </a:p>
          <a:p>
            <a:endParaRPr lang="en-US"/>
          </a:p>
          <a:p>
            <a:endParaRPr lang="en-US"/>
          </a:p>
          <a:p>
            <a:r>
              <a:rPr lang="en-US"/>
              <a:t>Networking</a:t>
            </a:r>
          </a:p>
          <a:p>
            <a:endParaRPr lang="en-US"/>
          </a:p>
          <a:p>
            <a:r>
              <a:rPr lang="en-US"/>
              <a:t>-Ask current volunteers to refer others</a:t>
            </a:r>
          </a:p>
          <a:p>
            <a:r>
              <a:rPr lang="en-US"/>
              <a:t>-Leverage existing relationships and word of mouth</a:t>
            </a:r>
          </a:p>
          <a:p>
            <a:r>
              <a:rPr lang="en-US"/>
              <a:t>-Host open houses, mixers, or info sessions (in-person or virtual)</a:t>
            </a:r>
          </a:p>
          <a:p>
            <a:r>
              <a:rPr lang="en-US"/>
              <a:t>-Have current volunteers share their experiences</a:t>
            </a:r>
          </a:p>
          <a:p>
            <a:r>
              <a:rPr lang="en-US"/>
              <a:t>-Virtual events increase accessibility and geographic reach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We should also talk about where volunteers come from. This data is from The Government of Alberta's Ministry of Arts, Culture, and Status of Women. It shows that the greatest recruitment tool you really have is word of mouth, family and friends, and past experiences. A very small percentage of people are doing web searches for your opportunities and only some are finding you on social media. It's friend, family, </a:t>
            </a:r>
            <a:r>
              <a:rPr lang="en-US" err="1"/>
              <a:t>neighbourhood</a:t>
            </a:r>
            <a:r>
              <a:rPr lang="en-US"/>
              <a:t>, and other nonprofits that make the biggest difference when you're recruiting volunteers.</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-Based on some research we did recently through our project (Re)Engaged: Volunteerism from the Ground Up, we became very interested in the idea of “community scouts.” These would be people who have the volunteer role of informing people of opportunities to get involved in community. We have yet to prototype this idea officially, but it could be worth it for you to try leaning into the people already within your network and spend additional time training them on what opportunities exist in community and how to potentially strike up conversations with friends, family, or neighbours about these opportunities.</a:t>
            </a:r>
          </a:p>
          <a:p>
            <a:endParaRPr lang="en-US"/>
          </a:p>
          <a:p>
            <a:endParaRPr lang="en-US"/>
          </a:p>
          <a:p>
            <a:r>
              <a:rPr lang="en-US"/>
              <a:t>-To recruit new volunteers, you may have to rethink how to actually structure your volunteer positions. We often see volunteers who want to contribute, but they don’t want to be obligated to do so. They like the idea of commitment, but in healthy amounts that they have some control over. So, how could you take aspects of your volunteer roles and create microvolunteering opportunities? Small opportunities that help people get involved without having the pressure of doing something for years at a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ea typeface="Calibri"/>
              <a:cs typeface="Calibri"/>
            </a:endParaRPr>
          </a:p>
          <a:p>
            <a:r>
              <a:rPr lang="en-US">
                <a:ea typeface="Calibri"/>
                <a:cs typeface="Calibri"/>
              </a:rPr>
              <a:t>Who is the perfect volunteer? </a:t>
            </a:r>
          </a:p>
          <a:p>
            <a:endParaRPr lang="en-US"/>
          </a:p>
          <a:p>
            <a:r>
              <a:rPr lang="en-US"/>
              <a:t>Table discussion and </a:t>
            </a:r>
            <a:r>
              <a:rPr lang="en-US" err="1"/>
              <a:t>shareback</a:t>
            </a:r>
            <a:r>
              <a:rPr lang="en-US"/>
              <a:t> for 15-20 mins</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GD</a:t>
            </a:r>
          </a:p>
          <a:p>
            <a:endParaRPr lang="en-US" dirty="0"/>
          </a:p>
          <a:p>
            <a:r>
              <a:rPr lang="en-US" dirty="0"/>
              <a:t>-Recruitment isn’t just outreach—a strong application form is essential.</a:t>
            </a:r>
          </a:p>
          <a:p>
            <a:r>
              <a:rPr lang="en-US" dirty="0"/>
              <a:t>-Surveys show volunteers are more likely to apply when there’s an application and interview.</a:t>
            </a:r>
          </a:p>
          <a:p>
            <a:r>
              <a:rPr lang="en-US" dirty="0"/>
              <a:t>-Applications let volunteers share interests, values, and skills, helping ensure good role matches.</a:t>
            </a:r>
          </a:p>
          <a:p>
            <a:r>
              <a:rPr lang="en-US" dirty="0"/>
              <a:t>-Most applications are online; some organizations also offer in‑office paper forms.</a:t>
            </a:r>
          </a:p>
          <a:p>
            <a:endParaRPr lang="en-US" dirty="0"/>
          </a:p>
          <a:p>
            <a:r>
              <a:rPr lang="en-US" b="1" dirty="0"/>
              <a:t>Accessibility and inclusivity matter:</a:t>
            </a:r>
          </a:p>
          <a:p>
            <a:r>
              <a:rPr lang="en-US" dirty="0"/>
              <a:t>-Online forms can exclude those without internet access.</a:t>
            </a:r>
          </a:p>
          <a:p>
            <a:r>
              <a:rPr lang="en-US" dirty="0"/>
              <a:t>-In‑person forms can exclude those unable to visit your office.</a:t>
            </a:r>
          </a:p>
          <a:p>
            <a:r>
              <a:rPr lang="en-US" dirty="0"/>
              <a:t>-Consider screen readers, visual impairments, and translations (e.g., </a:t>
            </a:r>
            <a:r>
              <a:rPr lang="en-US" dirty="0" err="1"/>
              <a:t>GravityForms</a:t>
            </a:r>
            <a:r>
              <a:rPr lang="en-US" dirty="0"/>
              <a:t>).</a:t>
            </a:r>
          </a:p>
          <a:p>
            <a:endParaRPr lang="en-US" dirty="0"/>
          </a:p>
          <a:p>
            <a:r>
              <a:rPr lang="en-US" b="1" dirty="0"/>
              <a:t>Scale the application to your needs:</a:t>
            </a:r>
          </a:p>
          <a:p>
            <a:r>
              <a:rPr lang="en-US" dirty="0"/>
              <a:t>-Complex roles may need detailed forms; simple roles may only need contact info.</a:t>
            </a:r>
          </a:p>
          <a:p>
            <a:r>
              <a:rPr lang="en-US" dirty="0"/>
              <a:t>-Ask only for what you need to avoid deterring applicants.</a:t>
            </a:r>
          </a:p>
          <a:p>
            <a:endParaRPr lang="en-US" dirty="0"/>
          </a:p>
          <a:p>
            <a:r>
              <a:rPr lang="en-US" b="1" dirty="0"/>
              <a:t>Typical application elements:</a:t>
            </a:r>
          </a:p>
          <a:p>
            <a:r>
              <a:rPr lang="en-US" dirty="0"/>
              <a:t>-Applicant contact info (respect privacy and confidentiality).</a:t>
            </a:r>
          </a:p>
          <a:p>
            <a:r>
              <a:rPr lang="en-US" dirty="0"/>
              <a:t>-Volunteer role selection with clear screening expectations.</a:t>
            </a:r>
          </a:p>
          <a:p>
            <a:r>
              <a:rPr lang="en-US" dirty="0"/>
              <a:t>-Availability and time commitment (time blocks, weekly hours, flexible options).</a:t>
            </a:r>
          </a:p>
          <a:p>
            <a:r>
              <a:rPr lang="en-US" dirty="0"/>
              <a:t>-Skills and interests (checkboxes, open text, or both).</a:t>
            </a:r>
          </a:p>
          <a:p>
            <a:r>
              <a:rPr lang="en-US" dirty="0"/>
              <a:t>-Optional background info (experience, motivation).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For each one:</a:t>
            </a:r>
          </a:p>
          <a:p>
            <a:endParaRPr lang="en-US"/>
          </a:p>
          <a:p>
            <a:r>
              <a:rPr lang="en-US"/>
              <a:t>Yes? No? Depends?</a:t>
            </a:r>
          </a:p>
          <a:p>
            <a:endParaRPr lang="en-US"/>
          </a:p>
          <a:p>
            <a:r>
              <a:rPr lang="en-US"/>
              <a:t>Why? Why not?</a:t>
            </a:r>
          </a:p>
          <a:p>
            <a:endParaRPr lang="en-US"/>
          </a:p>
          <a:p>
            <a:r>
              <a:rPr lang="en-US"/>
              <a:t>What would it be dependent on?</a:t>
            </a:r>
          </a:p>
          <a:p>
            <a:endParaRPr lang="en-US"/>
          </a:p>
          <a:p>
            <a:r>
              <a:rPr lang="en-US"/>
              <a:t>What would be a better way of capturing that information?</a:t>
            </a:r>
          </a:p>
          <a:p>
            <a:endParaRPr lang="en-US"/>
          </a:p>
          <a:p>
            <a:r>
              <a:rPr lang="en-US"/>
              <a:t>Can it be moved out of the application form?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We're going to cover some of the basic tactics used in volunteer hiring that are generally shared with standard HR processes.</a:t>
            </a:r>
          </a:p>
          <a:p>
            <a:endParaRPr lang="en-US"/>
          </a:p>
          <a:p>
            <a:r>
              <a:rPr lang="en-US"/>
              <a:t>First up is interviews, which helps ground us in what the volunteer is actually like and how they behave.</a:t>
            </a:r>
          </a:p>
          <a:p>
            <a:endParaRPr lang="en-US"/>
          </a:p>
          <a:p>
            <a:r>
              <a:rPr lang="en-US"/>
              <a:t>Second is background checks. This is a tricky topic and we'll take some time to go over why.</a:t>
            </a:r>
          </a:p>
          <a:p>
            <a:endParaRPr lang="en-US"/>
          </a:p>
          <a:p>
            <a:r>
              <a:rPr lang="en-US"/>
              <a:t>Third is reference checks, which is a good double check that the things the person says about themselves are true.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-Ask questions you want to know the answer to. Don't gather information that is unnecessary to make a decision about the person volunteering.</a:t>
            </a:r>
          </a:p>
          <a:p>
            <a:r>
              <a:rPr lang="en-US"/>
              <a:t>-Try to keep the conversation open and fruitful. You don't want to be asking yes or no questions or questions that could have easily been on the application form.</a:t>
            </a:r>
          </a:p>
          <a:p>
            <a:r>
              <a:rPr lang="en-US"/>
              <a:t>-Questions that use "why" or "how" often stimulate good discussion.</a:t>
            </a:r>
          </a:p>
          <a:p>
            <a:r>
              <a:rPr lang="en-US"/>
              <a:t>-Setting matters. Make sure to pick a place that is conducive to the tone you want to set.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Sometimes, especially for things like board roles, you're not interviewing to select from a huge host of candidates. You're just confirming the person is a good fit for the role they've applied to.</a:t>
            </a:r>
          </a:p>
          <a:p>
            <a:endParaRPr lang="en-US"/>
          </a:p>
          <a:p>
            <a:r>
              <a:rPr lang="en-US"/>
              <a:t>The volunteer should also know that this isn't some kind of super high-pressure situation. Ideally, an interview is casual and friendly.</a:t>
            </a:r>
          </a:p>
          <a:p>
            <a:endParaRPr lang="en-US"/>
          </a:p>
          <a:p>
            <a:r>
              <a:rPr lang="en-US"/>
              <a:t>You also want to keep setting expectations at this point. Explain why you're doing this. Some volunteers don't like going through these processes.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For each one:</a:t>
            </a:r>
          </a:p>
          <a:p>
            <a:endParaRPr lang="en-US"/>
          </a:p>
          <a:p>
            <a:r>
              <a:rPr lang="en-US"/>
              <a:t>Is this question appropriate?</a:t>
            </a:r>
          </a:p>
          <a:p>
            <a:r>
              <a:rPr lang="en-US"/>
              <a:t>Yes? No? It depends?</a:t>
            </a:r>
          </a:p>
          <a:p>
            <a:endParaRPr lang="en-US"/>
          </a:p>
          <a:p>
            <a:r>
              <a:rPr lang="en-US"/>
              <a:t>Why? Why not?</a:t>
            </a:r>
          </a:p>
          <a:p>
            <a:endParaRPr lang="en-US"/>
          </a:p>
          <a:p>
            <a:r>
              <a:rPr lang="en-US"/>
              <a:t>What would it be dependent on?</a:t>
            </a:r>
          </a:p>
          <a:p>
            <a:endParaRPr lang="en-US"/>
          </a:p>
          <a:p>
            <a:r>
              <a:rPr lang="en-US"/>
              <a:t>What would be a better way of asking the question?</a:t>
            </a:r>
          </a:p>
          <a:p>
            <a:endParaRPr lang="en-US"/>
          </a:p>
          <a:p>
            <a:r>
              <a:rPr lang="en-US"/>
              <a:t>Can this information be captured elsewhere?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It’s important for me to make this clear whenever I speak about volunteer recruitment practices. Background checks—including police information checks, criminal record checks, vulnerable sector checks, or child intervention record checks—are not always needed.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-Background checks are just one of many screening tools, they are not the only one.</a:t>
            </a:r>
          </a:p>
          <a:p>
            <a:r>
              <a:rPr lang="en-US"/>
              <a:t>-Background checks can be invasive, retraumatizing, costly, and a deterrent to engagement.</a:t>
            </a:r>
          </a:p>
          <a:p>
            <a:r>
              <a:rPr lang="en-US"/>
              <a:t>-Background checks are generally not required by much legislation.</a:t>
            </a:r>
          </a:p>
          <a:p>
            <a:r>
              <a:rPr lang="en-US"/>
              <a:t>-The goal is not to eliminate screening tools. The goal is to use them intentionally and proportionately based on actual risk</a:t>
            </a:r>
          </a:p>
          <a:p>
            <a:r>
              <a:rPr lang="en-US"/>
              <a:t>-Many insurance companies are also moving away from stipulating blanket rules around background checks.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-Background checks can be a common, but harmful gatekeeping tool for volunteers that often singles out racialized and BIPOC folks, who are disproportionately affected by police/RCMP due to a variety of systemic and colonial barriers.</a:t>
            </a:r>
          </a:p>
          <a:p>
            <a:r>
              <a:rPr lang="en-US"/>
              <a:t>-However, some organizations and volunteers see them as a sign of legitimacy. </a:t>
            </a:r>
          </a:p>
          <a:p>
            <a:r>
              <a:rPr lang="en-US"/>
              <a:t>-You don't need to just immediately do away with all background checks. I'm just asking you to be careful about deciding to use them. Know why you want them and what you hope to accomplish with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-Like background checks, reference checks aren't a requirement. The platform Volunteer Connector created a report on what barriers exist for racialized folks in the volunteering process. They found in their report, An Anti-Racist Approach to Volunteer Screening,  that reference checks can create barriers for BIPOC individuals as well. </a:t>
            </a:r>
          </a:p>
          <a:p>
            <a:r>
              <a:rPr lang="en-US"/>
              <a:t>-That being said, they can be a useful tool for confirming information you need to know about a volunteer, like what skills they have and how they are to work with. They have more direct use than a background check. Just make sure the reference being requested is relevant to the work the volunteer wants to do</a:t>
            </a:r>
          </a:p>
          <a:p>
            <a:r>
              <a:rPr lang="en-US"/>
              <a:t>-Some volunteers still don't like the idea of doing these checks, as they don't think volunteering needs to be subject to those kinds of checks. This isn't a problem, just try to explain to them why you require volunteers to get reference checks, and remember you don’t need to get reference checks for literally every volunteer.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Onboarding design impacts volunteer engagement. There is no single right onboarding model. The best onboarding process reflects the complexity of the role, the risks involved, and the needs of the volunteer. The key question is whether volunteers leave onboarding feeling prepared, connected, and confident in their role</a:t>
            </a:r>
          </a:p>
          <a:p>
            <a:endParaRPr lang="en-US"/>
          </a:p>
          <a:p>
            <a:endParaRPr lang="en-US"/>
          </a:p>
          <a:p>
            <a:r>
              <a:rPr lang="en-US"/>
              <a:t>Consider how formal training needs to be</a:t>
            </a:r>
          </a:p>
          <a:p>
            <a:r>
              <a:rPr lang="en-US"/>
              <a:t>-Some roles require formal training; others can be informal</a:t>
            </a:r>
          </a:p>
          <a:p>
            <a:r>
              <a:rPr lang="en-US"/>
              <a:t>-Avoid information overload in orientation</a:t>
            </a:r>
          </a:p>
          <a:p>
            <a:r>
              <a:rPr lang="en-US"/>
              <a:t>-Rule of thumb: if it takes 15 minutes or less, train on the first day</a:t>
            </a:r>
          </a:p>
          <a:p>
            <a:endParaRPr lang="en-US"/>
          </a:p>
          <a:p>
            <a:endParaRPr lang="en-US"/>
          </a:p>
          <a:p>
            <a:endParaRPr lang="en-US"/>
          </a:p>
          <a:p>
            <a:r>
              <a:rPr lang="en-US"/>
              <a:t>Individual vs. group training</a:t>
            </a:r>
          </a:p>
          <a:p>
            <a:r>
              <a:rPr lang="en-US"/>
              <a:t>-Individual training = more engaging (if time allows)</a:t>
            </a:r>
          </a:p>
          <a:p>
            <a:r>
              <a:rPr lang="en-US"/>
              <a:t>-Group training = more efficient and realistic for capacity</a:t>
            </a:r>
          </a:p>
          <a:p>
            <a:r>
              <a:rPr lang="en-US"/>
              <a:t>-Pair new volunteers with experienced volunteers for on-the-job learning</a:t>
            </a:r>
          </a:p>
          <a:p>
            <a:endParaRPr lang="en-US"/>
          </a:p>
          <a:p>
            <a:endParaRPr lang="en-US"/>
          </a:p>
          <a:p>
            <a:endParaRPr lang="en-US"/>
          </a:p>
          <a:p>
            <a:r>
              <a:rPr lang="en-US"/>
              <a:t>General vs. role-specific training</a:t>
            </a:r>
          </a:p>
          <a:p>
            <a:r>
              <a:rPr lang="en-US"/>
              <a:t>-Use role descriptions to guide training design</a:t>
            </a:r>
          </a:p>
          <a:p>
            <a:r>
              <a:rPr lang="en-US"/>
              <a:t>-General orientation for organizational basics</a:t>
            </a:r>
          </a:p>
          <a:p>
            <a:r>
              <a:rPr lang="en-US"/>
              <a:t>-Role-specific training for specialized positions</a:t>
            </a:r>
          </a:p>
          <a:p>
            <a:r>
              <a:rPr lang="en-US"/>
              <a:t>-Group orientations may be organized by role if numbers are small</a:t>
            </a:r>
          </a:p>
          <a:p>
            <a:endParaRPr lang="en-US"/>
          </a:p>
          <a:p>
            <a:endParaRPr lang="en-US"/>
          </a:p>
          <a:p>
            <a:endParaRPr lang="en-US"/>
          </a:p>
          <a:p>
            <a:r>
              <a:rPr lang="en-US"/>
              <a:t>Live vs. recorded orientations</a:t>
            </a:r>
          </a:p>
          <a:p>
            <a:r>
              <a:rPr lang="en-US"/>
              <a:t>-Live = more engaging</a:t>
            </a:r>
          </a:p>
          <a:p>
            <a:r>
              <a:rPr lang="en-US"/>
              <a:t>-Recorded = more efficient and flexible</a:t>
            </a:r>
          </a:p>
          <a:p>
            <a:r>
              <a:rPr lang="en-US"/>
              <a:t>-In-person training: provide snacks, swag, and welcome materials</a:t>
            </a:r>
          </a:p>
          <a:p>
            <a:r>
              <a:rPr lang="en-US"/>
              <a:t>-Always share training materials after the session</a:t>
            </a:r>
          </a:p>
          <a:p>
            <a:endParaRPr lang="en-US"/>
          </a:p>
          <a:p>
            <a:endParaRPr lang="en-US"/>
          </a:p>
          <a:p>
            <a:endParaRPr lang="en-US"/>
          </a:p>
          <a:p>
            <a:r>
              <a:rPr lang="en-US"/>
              <a:t>Connection and relationship-building</a:t>
            </a:r>
          </a:p>
          <a:p>
            <a:r>
              <a:rPr lang="en-US"/>
              <a:t>-Onboarding is a chance to meet people</a:t>
            </a:r>
          </a:p>
          <a:p>
            <a:r>
              <a:rPr lang="en-US"/>
              <a:t>-Introduce volunteers to staff and other volunteers</a:t>
            </a:r>
          </a:p>
          <a:p>
            <a:r>
              <a:rPr lang="en-US"/>
              <a:t>-Seeing experienced volunteers helps reduce intimidation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-Onboarding decisions directly affect volunteer engagement</a:t>
            </a:r>
          </a:p>
          <a:p>
            <a:r>
              <a:rPr lang="en-US"/>
              <a:t>-Onboarding and training help define the relationship between the organization and volunteers</a:t>
            </a:r>
          </a:p>
          <a:p>
            <a:r>
              <a:rPr lang="en-US"/>
              <a:t>-Every interaction is a chance to build trust and set expectations</a:t>
            </a:r>
          </a:p>
          <a:p>
            <a:r>
              <a:rPr lang="en-US"/>
              <a:t>-Volunteers should leave training feeling confident, supported, and clear—not nervous or uncertain</a:t>
            </a:r>
          </a:p>
          <a:p>
            <a:r>
              <a:rPr lang="en-US"/>
              <a:t>-Strong onboarding improves volunteer retention</a:t>
            </a:r>
          </a:p>
          <a:p>
            <a:r>
              <a:rPr lang="en-US"/>
              <a:t>-Confidence gained through onboarding helps volunteers stay engaged longer</a:t>
            </a:r>
          </a:p>
          <a:p>
            <a:r>
              <a:rPr lang="en-US"/>
              <a:t>-Onboarding should allow space for continuous learning beyond the basics</a:t>
            </a:r>
          </a:p>
          <a:p>
            <a:r>
              <a:rPr lang="en-US"/>
              <a:t>-Opportunities for additional training, professional development, or new roles support long-term engagement</a:t>
            </a:r>
          </a:p>
          <a:p>
            <a:r>
              <a:rPr lang="en-US"/>
              <a:t>-Onboarding helps managers assess volunteer readiness and fit</a:t>
            </a:r>
          </a:p>
          <a:p>
            <a:r>
              <a:rPr lang="en-US"/>
              <a:t>-Confusion or discomfort during onboarding signals a need for extra support or role adjustment</a:t>
            </a:r>
          </a:p>
          <a:p>
            <a:r>
              <a:rPr lang="en-US"/>
              <a:t>-Onboarding clarifies expectations and defines what success looks like</a:t>
            </a:r>
          </a:p>
          <a:p>
            <a:r>
              <a:rPr lang="en-US"/>
              <a:t>-Clear expectations help volunteers feel effective, valued, and motivated to continue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Now, let's talk about how you can structure your recognition activities. This work is critical to good volunteer engagement: making volunteers feel seen, heard, and appreciated.</a:t>
            </a:r>
          </a:p>
          <a:p>
            <a:endParaRPr lang="en-US"/>
          </a:p>
          <a:p>
            <a:r>
              <a:rPr lang="en-US"/>
              <a:t>Recognition is a year-round thing. Make sure you take the time out of your day to do the work of engaging volunteers. Taking the time to simply appreciate your volunteers is not wasted effort. In fact, it's key to managing volunteers effectively. You can take the time to remember birthdays and major life events, write thank you notes for particularly big projects or events, and just generally be available for the needs of your volunteer team. Thank yous as people leave their shifts too is quite important.</a:t>
            </a:r>
          </a:p>
          <a:p>
            <a:endParaRPr lang="en-US"/>
          </a:p>
          <a:p>
            <a:r>
              <a:rPr lang="en-US"/>
              <a:t>Also, always provide food when a shift is longer than three hours. Providing food is a great way to show you care.</a:t>
            </a:r>
          </a:p>
          <a:p>
            <a:endParaRPr lang="en-US"/>
          </a:p>
          <a:p>
            <a:r>
              <a:rPr lang="en-US"/>
              <a:t>And lastly, lean into organizational evaluation so you can tell volunteers the story of their work. Keep track of data that tells you how the organization is performing and report back on it to other volunteers.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-Screening is all about relationship building and relationship building is key to good volunteer engagement</a:t>
            </a:r>
          </a:p>
          <a:p>
            <a:r>
              <a:rPr lang="en-US"/>
              <a:t>-Screening is about figuring out why a volunteer is there, what they want to do, and where they fit in</a:t>
            </a:r>
          </a:p>
          <a:p>
            <a:endParaRPr lang="en-US"/>
          </a:p>
          <a:p>
            <a:r>
              <a:rPr lang="en-US"/>
              <a:t>-Volunteers’ interests and circumstances change over time, so engagement strategies must adapt</a:t>
            </a:r>
          </a:p>
          <a:p>
            <a:r>
              <a:rPr lang="en-US"/>
              <a:t>-Volunteer programs should regularly adjust to re‑engage volunteers as needs and passions shift</a:t>
            </a:r>
          </a:p>
          <a:p>
            <a:endParaRPr lang="en-US"/>
          </a:p>
          <a:p>
            <a:r>
              <a:rPr lang="en-US"/>
              <a:t>-Screening and engagement follow a model of continuous improvement</a:t>
            </a:r>
          </a:p>
          <a:p>
            <a:r>
              <a:rPr lang="en-US"/>
              <a:t>-Engagement strategies should be re‑evaluated regularly for both new and current volunteers</a:t>
            </a:r>
          </a:p>
          <a:p>
            <a:r>
              <a:rPr lang="en-US"/>
              <a:t>-Roles and experiences should evolve based on where volunteers are and what they need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-Anticipating volunteer needs is key to strong supervision and support</a:t>
            </a:r>
          </a:p>
          <a:p>
            <a:r>
              <a:rPr lang="en-US"/>
              <a:t>-A preventative approach removes barriers before volunteers start</a:t>
            </a:r>
          </a:p>
          <a:p>
            <a:r>
              <a:rPr lang="en-US"/>
              <a:t>-Ensure volunteers have needed access, tools, and clear guidelines</a:t>
            </a:r>
          </a:p>
          <a:p>
            <a:r>
              <a:rPr lang="en-US"/>
              <a:t>-Clarify expectations, boundaries, and how to handle public interactions</a:t>
            </a:r>
          </a:p>
          <a:p>
            <a:r>
              <a:rPr lang="en-US"/>
              <a:t>-Anticipatory planning helps set volunteers up for success from day one</a:t>
            </a:r>
          </a:p>
          <a:p>
            <a:endParaRPr lang="en-US"/>
          </a:p>
          <a:p>
            <a:r>
              <a:rPr lang="en-US"/>
              <a:t>-Plan roles from the volunteer’s perspective</a:t>
            </a:r>
          </a:p>
          <a:p>
            <a:r>
              <a:rPr lang="en-US"/>
              <a:t>-Use feedback from past volunteers to identify challenges</a:t>
            </a:r>
          </a:p>
          <a:p>
            <a:r>
              <a:rPr lang="en-US"/>
              <a:t>-Seek input from community, program users, or participants when relevant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a:t>
            </a:r>
          </a:p>
          <a:p>
            <a:endParaRPr lang="en-US"/>
          </a:p>
          <a:p>
            <a:r>
              <a:rPr lang="en-US"/>
              <a:t>-Feedback strengthens volunteer engagement and trust</a:t>
            </a:r>
          </a:p>
          <a:p>
            <a:r>
              <a:rPr lang="en-US"/>
              <a:t>-Inviting feedback shows volunteers their opinions matter</a:t>
            </a:r>
          </a:p>
          <a:p>
            <a:r>
              <a:rPr lang="en-US"/>
              <a:t>-Feedback helps improve screening and engagement practices</a:t>
            </a:r>
          </a:p>
          <a:p>
            <a:endParaRPr lang="en-US"/>
          </a:p>
          <a:p>
            <a:r>
              <a:rPr lang="en-US"/>
              <a:t>-Surveys are a common tool for collecting feedback</a:t>
            </a:r>
          </a:p>
          <a:p>
            <a:r>
              <a:rPr lang="en-US"/>
              <a:t>-Keep surveys short and only ask what you’ll use</a:t>
            </a:r>
          </a:p>
          <a:p>
            <a:endParaRPr lang="en-US"/>
          </a:p>
          <a:p>
            <a:r>
              <a:rPr lang="en-US"/>
              <a:t>-Focus groups work well for new roles or programs</a:t>
            </a:r>
          </a:p>
          <a:p>
            <a:r>
              <a:rPr lang="en-US"/>
              <a:t>-Keep focus groups informal and action‑oriented</a:t>
            </a:r>
          </a:p>
          <a:p>
            <a:endParaRPr lang="en-US"/>
          </a:p>
          <a:p>
            <a:r>
              <a:rPr lang="en-US"/>
              <a:t>-One‑on‑one check‑ins can provide valuable insight</a:t>
            </a:r>
          </a:p>
          <a:p>
            <a:endParaRPr lang="en-US"/>
          </a:p>
          <a:p>
            <a:r>
              <a:rPr lang="en-US"/>
              <a:t>-Offer anonymous feedback options for comfort and equity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a:p>
            <a:endParaRPr lang="en-US"/>
          </a:p>
          <a:p>
            <a:r>
              <a:rPr lang="en-US"/>
              <a:t>As I close off the main portion of this presentation, I want to take a minute to talk about some of the most important ideas that came up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hyperlink" Target="mailto:enavarro@volunteeralberta.ab.ca"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hyperlink" Target="mailto:gdearden@volunteeralberta.a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18097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225866" y="6643326"/>
            <a:ext cx="5836267" cy="1595176"/>
          </a:xfrm>
          <a:custGeom>
            <a:avLst/>
            <a:gdLst/>
            <a:ahLst/>
            <a:cxnLst/>
            <a:rect l="l" t="t" r="r" b="b"/>
            <a:pathLst>
              <a:path w="5836267" h="1595176">
                <a:moveTo>
                  <a:pt x="0" y="0"/>
                </a:moveTo>
                <a:lnTo>
                  <a:pt x="5836268" y="0"/>
                </a:lnTo>
                <a:lnTo>
                  <a:pt x="5836268" y="1595177"/>
                </a:lnTo>
                <a:lnTo>
                  <a:pt x="0" y="1595177"/>
                </a:lnTo>
                <a:lnTo>
                  <a:pt x="0" y="0"/>
                </a:lnTo>
                <a:close/>
              </a:path>
            </a:pathLst>
          </a:custGeom>
          <a:blipFill>
            <a:blip r:embed="rId3"/>
            <a:stretch>
              <a:fillRect l="-16611" t="-130233" r="-13560" b="-137675"/>
            </a:stretch>
          </a:blipFill>
        </p:spPr>
        <p:txBody>
          <a:bodyPr/>
          <a:lstStyle/>
          <a:p>
            <a:endParaRPr lang="en-US"/>
          </a:p>
        </p:txBody>
      </p:sp>
      <p:sp>
        <p:nvSpPr>
          <p:cNvPr id="6" name="TextBox 6"/>
          <p:cNvSpPr txBox="1"/>
          <p:nvPr/>
        </p:nvSpPr>
        <p:spPr>
          <a:xfrm>
            <a:off x="2130743" y="1956799"/>
            <a:ext cx="14026515" cy="4724457"/>
          </a:xfrm>
          <a:prstGeom prst="rect">
            <a:avLst/>
          </a:prstGeom>
        </p:spPr>
        <p:txBody>
          <a:bodyPr lIns="0" tIns="0" rIns="0" bIns="0" rtlCol="0" anchor="t">
            <a:spAutoFit/>
          </a:bodyPr>
          <a:lstStyle/>
          <a:p>
            <a:pPr algn="ctr">
              <a:lnSpc>
                <a:spcPts val="9214"/>
              </a:lnSpc>
            </a:pPr>
            <a:r>
              <a:rPr lang="en-US" sz="9499" dirty="0">
                <a:solidFill>
                  <a:srgbClr val="000000"/>
                </a:solidFill>
                <a:latin typeface="Whitney 2"/>
                <a:ea typeface="Whitney 2"/>
                <a:cs typeface="Whitney 2"/>
                <a:sym typeface="Whitney 2"/>
              </a:rPr>
              <a:t>Volunteerism Engagement </a:t>
            </a:r>
          </a:p>
          <a:p>
            <a:pPr algn="ctr">
              <a:lnSpc>
                <a:spcPts val="13109"/>
              </a:lnSpc>
            </a:pPr>
            <a:r>
              <a:rPr lang="en-US" sz="9499" dirty="0">
                <a:solidFill>
                  <a:srgbClr val="000000"/>
                </a:solidFill>
                <a:latin typeface="Whitney 2"/>
                <a:ea typeface="Whitney 2"/>
                <a:cs typeface="Whitney 2"/>
                <a:sym typeface="Whitney 2"/>
              </a:rPr>
              <a:t>and Lifecycle: </a:t>
            </a:r>
          </a:p>
          <a:p>
            <a:pPr algn="ctr">
              <a:lnSpc>
                <a:spcPts val="5432"/>
              </a:lnSpc>
            </a:pPr>
            <a:r>
              <a:rPr lang="en-US" sz="5600" dirty="0">
                <a:solidFill>
                  <a:srgbClr val="000000"/>
                </a:solidFill>
                <a:latin typeface="Whitney 2"/>
                <a:ea typeface="Whitney 2"/>
                <a:cs typeface="Whitney 2"/>
                <a:sym typeface="Whitney 2"/>
              </a:rPr>
              <a:t>Strategies for Today's Volunteer Landscape</a:t>
            </a:r>
          </a:p>
          <a:p>
            <a:pPr algn="ctr">
              <a:lnSpc>
                <a:spcPts val="4074"/>
              </a:lnSpc>
            </a:pPr>
            <a:endParaRPr lang="en-US" sz="5600" dirty="0">
              <a:solidFill>
                <a:srgbClr val="000000"/>
              </a:solidFill>
              <a:latin typeface="Whitney 2"/>
              <a:ea typeface="Whitney 2"/>
              <a:cs typeface="Whitney 2"/>
              <a:sym typeface="Whitney 2"/>
            </a:endParaRPr>
          </a:p>
          <a:p>
            <a:pPr algn="ctr">
              <a:lnSpc>
                <a:spcPts val="4074"/>
              </a:lnSpc>
            </a:pPr>
            <a:r>
              <a:rPr lang="en-US" sz="4200" dirty="0">
                <a:solidFill>
                  <a:srgbClr val="000000"/>
                </a:solidFill>
                <a:latin typeface="Whitney 2"/>
                <a:ea typeface="Whitney 2"/>
                <a:cs typeface="Whitney 2"/>
                <a:sym typeface="Whitney 2"/>
              </a:rPr>
              <a:t>Town of Olds, October 6,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18097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225866" y="6643326"/>
            <a:ext cx="5836267" cy="1595176"/>
          </a:xfrm>
          <a:custGeom>
            <a:avLst/>
            <a:gdLst/>
            <a:ahLst/>
            <a:cxnLst/>
            <a:rect l="l" t="t" r="r" b="b"/>
            <a:pathLst>
              <a:path w="5836267" h="1595176">
                <a:moveTo>
                  <a:pt x="0" y="0"/>
                </a:moveTo>
                <a:lnTo>
                  <a:pt x="5836268" y="0"/>
                </a:lnTo>
                <a:lnTo>
                  <a:pt x="5836268" y="1595177"/>
                </a:lnTo>
                <a:lnTo>
                  <a:pt x="0" y="1595177"/>
                </a:lnTo>
                <a:lnTo>
                  <a:pt x="0" y="0"/>
                </a:lnTo>
                <a:close/>
              </a:path>
            </a:pathLst>
          </a:custGeom>
          <a:blipFill>
            <a:blip r:embed="rId3"/>
            <a:stretch>
              <a:fillRect l="-16611" t="-130233" r="-13560" b="-137675"/>
            </a:stretch>
          </a:blipFill>
        </p:spPr>
        <p:txBody>
          <a:bodyPr/>
          <a:lstStyle/>
          <a:p>
            <a:endParaRPr lang="en-US"/>
          </a:p>
        </p:txBody>
      </p:sp>
      <p:sp>
        <p:nvSpPr>
          <p:cNvPr id="6" name="TextBox 6"/>
          <p:cNvSpPr txBox="1"/>
          <p:nvPr/>
        </p:nvSpPr>
        <p:spPr>
          <a:xfrm>
            <a:off x="5445919" y="3202319"/>
            <a:ext cx="7396162" cy="2592055"/>
          </a:xfrm>
          <a:prstGeom prst="rect">
            <a:avLst/>
          </a:prstGeom>
        </p:spPr>
        <p:txBody>
          <a:bodyPr lIns="0" tIns="0" rIns="0" bIns="0" rtlCol="0" anchor="t">
            <a:spAutoFit/>
          </a:bodyPr>
          <a:lstStyle/>
          <a:p>
            <a:pPr algn="ctr">
              <a:lnSpc>
                <a:spcPts val="9214"/>
              </a:lnSpc>
            </a:pPr>
            <a:r>
              <a:rPr lang="en-US" sz="9499">
                <a:solidFill>
                  <a:srgbClr val="000000"/>
                </a:solidFill>
                <a:latin typeface="Whitney 2"/>
                <a:ea typeface="Whitney 2"/>
                <a:cs typeface="Whitney 2"/>
                <a:sym typeface="Whitney 2"/>
              </a:rPr>
              <a:t>Housekeeping</a:t>
            </a:r>
          </a:p>
          <a:p>
            <a:pPr algn="ctr">
              <a:lnSpc>
                <a:spcPts val="9214"/>
              </a:lnSpc>
            </a:pPr>
            <a:r>
              <a:rPr lang="en-US" sz="9499">
                <a:solidFill>
                  <a:srgbClr val="000000"/>
                </a:solidFill>
                <a:latin typeface="Whitney 2"/>
                <a:ea typeface="Whitney 2"/>
                <a:cs typeface="Whitney 2"/>
                <a:sym typeface="Whitney 2"/>
              </a:rPr>
              <a:t>and welcome!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9384105" cy="8229600"/>
            <a:chOff x="0" y="0"/>
            <a:chExt cx="2471534" cy="2167467"/>
          </a:xfrm>
        </p:grpSpPr>
        <p:sp>
          <p:nvSpPr>
            <p:cNvPr id="3" name="Freeform 3"/>
            <p:cNvSpPr/>
            <p:nvPr/>
          </p:nvSpPr>
          <p:spPr>
            <a:xfrm>
              <a:off x="0" y="0"/>
              <a:ext cx="2471534" cy="2167467"/>
            </a:xfrm>
            <a:custGeom>
              <a:avLst/>
              <a:gdLst/>
              <a:ahLst/>
              <a:cxnLst/>
              <a:rect l="l" t="t" r="r" b="b"/>
              <a:pathLst>
                <a:path w="2471534" h="2167467">
                  <a:moveTo>
                    <a:pt x="42075" y="0"/>
                  </a:moveTo>
                  <a:lnTo>
                    <a:pt x="2429459" y="0"/>
                  </a:lnTo>
                  <a:cubicBezTo>
                    <a:pt x="2452696" y="0"/>
                    <a:pt x="2471534" y="18838"/>
                    <a:pt x="2471534" y="42075"/>
                  </a:cubicBezTo>
                  <a:lnTo>
                    <a:pt x="2471534" y="2125392"/>
                  </a:lnTo>
                  <a:cubicBezTo>
                    <a:pt x="2471534" y="2148629"/>
                    <a:pt x="2452696" y="2167467"/>
                    <a:pt x="2429459" y="2167467"/>
                  </a:cubicBezTo>
                  <a:lnTo>
                    <a:pt x="42075" y="2167467"/>
                  </a:lnTo>
                  <a:cubicBezTo>
                    <a:pt x="18838" y="2167467"/>
                    <a:pt x="0" y="2148629"/>
                    <a:pt x="0" y="2125392"/>
                  </a:cubicBezTo>
                  <a:lnTo>
                    <a:pt x="0" y="42075"/>
                  </a:lnTo>
                  <a:cubicBezTo>
                    <a:pt x="0" y="18838"/>
                    <a:pt x="18838" y="0"/>
                    <a:pt x="42075" y="0"/>
                  </a:cubicBezTo>
                  <a:close/>
                </a:path>
              </a:pathLst>
            </a:custGeom>
            <a:gradFill rotWithShape="1">
              <a:gsLst>
                <a:gs pos="0">
                  <a:srgbClr val="9231B9">
                    <a:alpha val="100000"/>
                  </a:srgbClr>
                </a:gs>
                <a:gs pos="100000">
                  <a:srgbClr val="FFC84D">
                    <a:alpha val="100000"/>
                  </a:srgbClr>
                </a:gs>
              </a:gsLst>
              <a:lin ang="0"/>
            </a:gradFill>
            <a:ln w="133350" cap="rnd">
              <a:solidFill>
                <a:srgbClr val="FFFFFF"/>
              </a:solidFill>
              <a:prstDash val="solid"/>
              <a:round/>
            </a:ln>
          </p:spPr>
          <p:txBody>
            <a:bodyPr/>
            <a:lstStyle/>
            <a:p>
              <a:endParaRPr lang="en-US"/>
            </a:p>
          </p:txBody>
        </p:sp>
        <p:sp>
          <p:nvSpPr>
            <p:cNvPr id="4" name="TextBox 4"/>
            <p:cNvSpPr txBox="1"/>
            <p:nvPr/>
          </p:nvSpPr>
          <p:spPr>
            <a:xfrm>
              <a:off x="0" y="-76200"/>
              <a:ext cx="2471534"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1551044" y="415173"/>
            <a:ext cx="5374188" cy="8741705"/>
          </a:xfrm>
          <a:custGeom>
            <a:avLst/>
            <a:gdLst/>
            <a:ahLst/>
            <a:cxnLst/>
            <a:rect l="l" t="t" r="r" b="b"/>
            <a:pathLst>
              <a:path w="5374188" h="8741705">
                <a:moveTo>
                  <a:pt x="0" y="0"/>
                </a:moveTo>
                <a:lnTo>
                  <a:pt x="5374188" y="0"/>
                </a:lnTo>
                <a:lnTo>
                  <a:pt x="5374188" y="8741705"/>
                </a:lnTo>
                <a:lnTo>
                  <a:pt x="0" y="8741705"/>
                </a:lnTo>
                <a:lnTo>
                  <a:pt x="0" y="0"/>
                </a:lnTo>
                <a:close/>
              </a:path>
            </a:pathLst>
          </a:custGeom>
          <a:blipFill>
            <a:blip r:embed="rId3"/>
            <a:stretch>
              <a:fillRect l="-1354" t="-802" r="-846" b="-1160"/>
            </a:stretch>
          </a:blipFill>
        </p:spPr>
        <p:txBody>
          <a:bodyPr/>
          <a:lstStyle/>
          <a:p>
            <a:endParaRPr lang="en-US"/>
          </a:p>
        </p:txBody>
      </p:sp>
      <p:sp>
        <p:nvSpPr>
          <p:cNvPr id="6" name="TextBox 6"/>
          <p:cNvSpPr txBox="1"/>
          <p:nvPr/>
        </p:nvSpPr>
        <p:spPr>
          <a:xfrm>
            <a:off x="2609252" y="3350260"/>
            <a:ext cx="6223000" cy="3243581"/>
          </a:xfrm>
          <a:prstGeom prst="rect">
            <a:avLst/>
          </a:prstGeom>
        </p:spPr>
        <p:txBody>
          <a:bodyPr lIns="0" tIns="0" rIns="0" bIns="0" rtlCol="0" anchor="t">
            <a:spAutoFit/>
          </a:bodyPr>
          <a:lstStyle/>
          <a:p>
            <a:pPr algn="ctr">
              <a:lnSpc>
                <a:spcPts val="12319"/>
              </a:lnSpc>
            </a:pPr>
            <a:r>
              <a:rPr lang="en-US" sz="8799">
                <a:solidFill>
                  <a:srgbClr val="FFFFFF"/>
                </a:solidFill>
                <a:latin typeface="Whitney 3"/>
                <a:ea typeface="Whitney 3"/>
                <a:cs typeface="Whitney 3"/>
                <a:sym typeface="Whitney 3"/>
              </a:rPr>
              <a:t>Land Affirmation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8562688" y="1284382"/>
            <a:ext cx="1162624" cy="8148800"/>
          </a:xfrm>
          <a:custGeom>
            <a:avLst/>
            <a:gdLst/>
            <a:ahLst/>
            <a:cxnLst/>
            <a:rect l="l" t="t" r="r" b="b"/>
            <a:pathLst>
              <a:path w="1162624" h="8148800">
                <a:moveTo>
                  <a:pt x="0" y="0"/>
                </a:moveTo>
                <a:lnTo>
                  <a:pt x="1162624" y="0"/>
                </a:lnTo>
                <a:lnTo>
                  <a:pt x="1162624" y="8148800"/>
                </a:lnTo>
                <a:lnTo>
                  <a:pt x="0" y="8148800"/>
                </a:lnTo>
                <a:lnTo>
                  <a:pt x="0" y="0"/>
                </a:lnTo>
                <a:close/>
              </a:path>
            </a:pathLst>
          </a:custGeom>
          <a:blipFill>
            <a:blip r:embed="rId3"/>
            <a:stretch>
              <a:fillRect r="-414786" b="-22260"/>
            </a:stretch>
          </a:blipFill>
        </p:spPr>
        <p:txBody>
          <a:bodyPr/>
          <a:lstStyle/>
          <a:p>
            <a:endParaRPr lang="en-US"/>
          </a:p>
        </p:txBody>
      </p:sp>
      <p:sp>
        <p:nvSpPr>
          <p:cNvPr id="3" name="TextBox 3"/>
          <p:cNvSpPr txBox="1"/>
          <p:nvPr/>
        </p:nvSpPr>
        <p:spPr>
          <a:xfrm>
            <a:off x="2846302" y="1795005"/>
            <a:ext cx="4408805" cy="2154970"/>
          </a:xfrm>
          <a:prstGeom prst="rect">
            <a:avLst/>
          </a:prstGeom>
        </p:spPr>
        <p:txBody>
          <a:bodyPr lIns="0" tIns="0" rIns="0" bIns="0" rtlCol="0" anchor="t">
            <a:spAutoFit/>
          </a:bodyPr>
          <a:lstStyle/>
          <a:p>
            <a:pPr algn="ctr">
              <a:lnSpc>
                <a:spcPts val="7753"/>
              </a:lnSpc>
            </a:pPr>
            <a:r>
              <a:rPr lang="en-US" sz="7601" spc="7">
                <a:solidFill>
                  <a:srgbClr val="201547"/>
                </a:solidFill>
                <a:latin typeface="Whitney 4"/>
                <a:ea typeface="Whitney 4"/>
                <a:cs typeface="Whitney 4"/>
                <a:sym typeface="Whitney 4"/>
              </a:rPr>
              <a:t>Volunteer </a:t>
            </a:r>
          </a:p>
          <a:p>
            <a:pPr algn="ctr">
              <a:lnSpc>
                <a:spcPts val="7753"/>
              </a:lnSpc>
            </a:pPr>
            <a:r>
              <a:rPr lang="en-US" sz="7601" spc="7">
                <a:solidFill>
                  <a:srgbClr val="201547"/>
                </a:solidFill>
                <a:latin typeface="Whitney 4"/>
                <a:ea typeface="Whitney 4"/>
                <a:cs typeface="Whitney 4"/>
                <a:sym typeface="Whitney 4"/>
              </a:rPr>
              <a:t>Alberta</a:t>
            </a:r>
          </a:p>
        </p:txBody>
      </p:sp>
      <p:sp>
        <p:nvSpPr>
          <p:cNvPr id="4" name="TextBox 4"/>
          <p:cNvSpPr txBox="1"/>
          <p:nvPr/>
        </p:nvSpPr>
        <p:spPr>
          <a:xfrm>
            <a:off x="1943253" y="4337571"/>
            <a:ext cx="6214904" cy="2649474"/>
          </a:xfrm>
          <a:prstGeom prst="rect">
            <a:avLst/>
          </a:prstGeom>
        </p:spPr>
        <p:txBody>
          <a:bodyPr lIns="0" tIns="0" rIns="0" bIns="0" rtlCol="0" anchor="t">
            <a:spAutoFit/>
          </a:bodyPr>
          <a:lstStyle/>
          <a:p>
            <a:pPr algn="ctr">
              <a:lnSpc>
                <a:spcPts val="3467"/>
              </a:lnSpc>
              <a:spcBef>
                <a:spcPct val="0"/>
              </a:spcBef>
            </a:pPr>
            <a:r>
              <a:rPr lang="en-US" sz="3399" spc="3">
                <a:solidFill>
                  <a:srgbClr val="201547"/>
                </a:solidFill>
                <a:latin typeface="Canva Sans"/>
                <a:ea typeface="Canva Sans"/>
                <a:cs typeface="Canva Sans"/>
                <a:sym typeface="Canva Sans"/>
              </a:rPr>
              <a:t>We are a diverse and inclusive member association strengthening and creating pathways for volunteerism and civic engagement in Alberta.</a:t>
            </a:r>
          </a:p>
        </p:txBody>
      </p:sp>
      <p:sp>
        <p:nvSpPr>
          <p:cNvPr id="5" name="TextBox 5"/>
          <p:cNvSpPr txBox="1"/>
          <p:nvPr/>
        </p:nvSpPr>
        <p:spPr>
          <a:xfrm>
            <a:off x="10803385" y="1795005"/>
            <a:ext cx="5482431" cy="1916464"/>
          </a:xfrm>
          <a:prstGeom prst="rect">
            <a:avLst/>
          </a:prstGeom>
        </p:spPr>
        <p:txBody>
          <a:bodyPr lIns="0" tIns="0" rIns="0" bIns="0" rtlCol="0" anchor="t">
            <a:spAutoFit/>
          </a:bodyPr>
          <a:lstStyle/>
          <a:p>
            <a:pPr algn="ctr">
              <a:lnSpc>
                <a:spcPts val="7753"/>
              </a:lnSpc>
            </a:pPr>
            <a:r>
              <a:rPr lang="en-US" sz="7601" spc="7">
                <a:solidFill>
                  <a:srgbClr val="201547"/>
                </a:solidFill>
                <a:latin typeface="Whitney 4"/>
                <a:ea typeface="Whitney 4"/>
                <a:cs typeface="Whitney 4"/>
                <a:sym typeface="Whitney 4"/>
              </a:rPr>
              <a:t>Presenter:</a:t>
            </a:r>
          </a:p>
          <a:p>
            <a:pPr algn="ctr">
              <a:lnSpc>
                <a:spcPts val="6019"/>
              </a:lnSpc>
            </a:pPr>
            <a:r>
              <a:rPr lang="en-US" sz="5901" spc="5">
                <a:solidFill>
                  <a:srgbClr val="201547"/>
                </a:solidFill>
                <a:latin typeface="Whitney 4"/>
                <a:ea typeface="Whitney 4"/>
                <a:cs typeface="Whitney 4"/>
                <a:sym typeface="Whitney 4"/>
              </a:rPr>
              <a:t>Graeme Dearden</a:t>
            </a:r>
          </a:p>
        </p:txBody>
      </p:sp>
      <p:sp>
        <p:nvSpPr>
          <p:cNvPr id="6" name="TextBox 6"/>
          <p:cNvSpPr txBox="1"/>
          <p:nvPr/>
        </p:nvSpPr>
        <p:spPr>
          <a:xfrm>
            <a:off x="10125362" y="4281695"/>
            <a:ext cx="7486282" cy="2211324"/>
          </a:xfrm>
          <a:prstGeom prst="rect">
            <a:avLst/>
          </a:prstGeom>
        </p:spPr>
        <p:txBody>
          <a:bodyPr lIns="0" tIns="0" rIns="0" bIns="0" rtlCol="0" anchor="t">
            <a:spAutoFit/>
          </a:bodyPr>
          <a:lstStyle/>
          <a:p>
            <a:pPr algn="ctr">
              <a:lnSpc>
                <a:spcPts val="3467"/>
              </a:lnSpc>
            </a:pPr>
            <a:r>
              <a:rPr lang="en-US" sz="3399" spc="3">
                <a:solidFill>
                  <a:srgbClr val="201547"/>
                </a:solidFill>
                <a:latin typeface="Canva Sans"/>
                <a:ea typeface="Canva Sans"/>
                <a:cs typeface="Canva Sans"/>
                <a:sym typeface="Canva Sans"/>
              </a:rPr>
              <a:t>Resident big-haired nonprofit and co-op dork.</a:t>
            </a:r>
          </a:p>
          <a:p>
            <a:pPr algn="ctr">
              <a:lnSpc>
                <a:spcPts val="3467"/>
              </a:lnSpc>
            </a:pPr>
            <a:endParaRPr lang="en-US" sz="3399" spc="3">
              <a:solidFill>
                <a:srgbClr val="201547"/>
              </a:solidFill>
              <a:latin typeface="Canva Sans"/>
              <a:ea typeface="Canva Sans"/>
              <a:cs typeface="Canva Sans"/>
              <a:sym typeface="Canva Sans"/>
            </a:endParaRPr>
          </a:p>
          <a:p>
            <a:pPr algn="ctr">
              <a:lnSpc>
                <a:spcPts val="3467"/>
              </a:lnSpc>
            </a:pPr>
            <a:r>
              <a:rPr lang="en-US" sz="3399" spc="3">
                <a:solidFill>
                  <a:srgbClr val="201547"/>
                </a:solidFill>
                <a:latin typeface="Canva Sans"/>
                <a:ea typeface="Canva Sans"/>
                <a:cs typeface="Canva Sans"/>
                <a:sym typeface="Canva Sans"/>
              </a:rPr>
              <a:t>Works as VA’s Manager of</a:t>
            </a:r>
          </a:p>
          <a:p>
            <a:pPr algn="ctr">
              <a:lnSpc>
                <a:spcPts val="3467"/>
              </a:lnSpc>
              <a:spcBef>
                <a:spcPct val="0"/>
              </a:spcBef>
            </a:pPr>
            <a:r>
              <a:rPr lang="en-US" sz="3399" spc="3">
                <a:solidFill>
                  <a:srgbClr val="201547"/>
                </a:solidFill>
                <a:latin typeface="Canva Sans"/>
                <a:ea typeface="Canva Sans"/>
                <a:cs typeface="Canva Sans"/>
                <a:sym typeface="Canva Sans"/>
              </a:rPr>
              <a:t>Learning and Inquiry</a:t>
            </a:r>
          </a:p>
        </p:txBody>
      </p:sp>
      <p:sp>
        <p:nvSpPr>
          <p:cNvPr id="7" name="Freeform 7"/>
          <p:cNvSpPr/>
          <p:nvPr/>
        </p:nvSpPr>
        <p:spPr>
          <a:xfrm>
            <a:off x="12561230" y="6385259"/>
            <a:ext cx="1966741" cy="3560866"/>
          </a:xfrm>
          <a:custGeom>
            <a:avLst/>
            <a:gdLst/>
            <a:ahLst/>
            <a:cxnLst/>
            <a:rect l="l" t="t" r="r" b="b"/>
            <a:pathLst>
              <a:path w="1966741" h="3560866">
                <a:moveTo>
                  <a:pt x="0" y="0"/>
                </a:moveTo>
                <a:lnTo>
                  <a:pt x="1966741" y="0"/>
                </a:lnTo>
                <a:lnTo>
                  <a:pt x="1966741" y="3560866"/>
                </a:lnTo>
                <a:lnTo>
                  <a:pt x="0" y="3560866"/>
                </a:lnTo>
                <a:lnTo>
                  <a:pt x="0" y="0"/>
                </a:lnTo>
                <a:close/>
              </a:path>
            </a:pathLst>
          </a:custGeom>
          <a:blipFill>
            <a:blip r:embed="rId3"/>
            <a:stretch>
              <a:fillRect l="-157937" t="-137147"/>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8562688" y="1284382"/>
            <a:ext cx="1162624" cy="8148800"/>
          </a:xfrm>
          <a:custGeom>
            <a:avLst/>
            <a:gdLst/>
            <a:ahLst/>
            <a:cxnLst/>
            <a:rect l="l" t="t" r="r" b="b"/>
            <a:pathLst>
              <a:path w="1162624" h="8148800">
                <a:moveTo>
                  <a:pt x="0" y="0"/>
                </a:moveTo>
                <a:lnTo>
                  <a:pt x="1162624" y="0"/>
                </a:lnTo>
                <a:lnTo>
                  <a:pt x="1162624" y="8148800"/>
                </a:lnTo>
                <a:lnTo>
                  <a:pt x="0" y="8148800"/>
                </a:lnTo>
                <a:lnTo>
                  <a:pt x="0" y="0"/>
                </a:lnTo>
                <a:close/>
              </a:path>
            </a:pathLst>
          </a:custGeom>
          <a:blipFill>
            <a:blip r:embed="rId3"/>
            <a:stretch>
              <a:fillRect r="-414786" b="-22260"/>
            </a:stretch>
          </a:blipFill>
        </p:spPr>
        <p:txBody>
          <a:bodyPr/>
          <a:lstStyle/>
          <a:p>
            <a:endParaRPr lang="en-US"/>
          </a:p>
        </p:txBody>
      </p:sp>
      <p:sp>
        <p:nvSpPr>
          <p:cNvPr id="3" name="Freeform 3"/>
          <p:cNvSpPr/>
          <p:nvPr/>
        </p:nvSpPr>
        <p:spPr>
          <a:xfrm>
            <a:off x="12581439" y="6493019"/>
            <a:ext cx="2574127" cy="4150124"/>
          </a:xfrm>
          <a:custGeom>
            <a:avLst/>
            <a:gdLst/>
            <a:ahLst/>
            <a:cxnLst/>
            <a:rect l="l" t="t" r="r" b="b"/>
            <a:pathLst>
              <a:path w="2574127" h="4150124">
                <a:moveTo>
                  <a:pt x="0" y="0"/>
                </a:moveTo>
                <a:lnTo>
                  <a:pt x="2574127" y="0"/>
                </a:lnTo>
                <a:lnTo>
                  <a:pt x="2574127" y="4150124"/>
                </a:lnTo>
                <a:lnTo>
                  <a:pt x="0" y="4150124"/>
                </a:lnTo>
                <a:lnTo>
                  <a:pt x="0" y="0"/>
                </a:lnTo>
                <a:close/>
              </a:path>
            </a:pathLst>
          </a:custGeom>
          <a:blipFill>
            <a:blip r:embed="rId4"/>
            <a:stretch>
              <a:fillRect l="-8156" t="-4109" r="-4853" b="-1756"/>
            </a:stretch>
          </a:blipFill>
        </p:spPr>
        <p:txBody>
          <a:bodyPr/>
          <a:lstStyle/>
          <a:p>
            <a:endParaRPr lang="en-US"/>
          </a:p>
        </p:txBody>
      </p:sp>
      <p:sp>
        <p:nvSpPr>
          <p:cNvPr id="4" name="TextBox 4"/>
          <p:cNvSpPr txBox="1"/>
          <p:nvPr/>
        </p:nvSpPr>
        <p:spPr>
          <a:xfrm>
            <a:off x="2846302" y="1795005"/>
            <a:ext cx="4408805" cy="2154970"/>
          </a:xfrm>
          <a:prstGeom prst="rect">
            <a:avLst/>
          </a:prstGeom>
        </p:spPr>
        <p:txBody>
          <a:bodyPr lIns="0" tIns="0" rIns="0" bIns="0" rtlCol="0" anchor="t">
            <a:spAutoFit/>
          </a:bodyPr>
          <a:lstStyle/>
          <a:p>
            <a:pPr algn="ctr">
              <a:lnSpc>
                <a:spcPts val="7753"/>
              </a:lnSpc>
            </a:pPr>
            <a:r>
              <a:rPr lang="en-US" sz="7601" spc="7">
                <a:solidFill>
                  <a:srgbClr val="201547"/>
                </a:solidFill>
                <a:latin typeface="Whitney 4"/>
                <a:ea typeface="Whitney 4"/>
                <a:cs typeface="Whitney 4"/>
                <a:sym typeface="Whitney 4"/>
              </a:rPr>
              <a:t>Volunteer </a:t>
            </a:r>
          </a:p>
          <a:p>
            <a:pPr algn="ctr">
              <a:lnSpc>
                <a:spcPts val="7753"/>
              </a:lnSpc>
            </a:pPr>
            <a:r>
              <a:rPr lang="en-US" sz="7601" spc="7">
                <a:solidFill>
                  <a:srgbClr val="201547"/>
                </a:solidFill>
                <a:latin typeface="Whitney 4"/>
                <a:ea typeface="Whitney 4"/>
                <a:cs typeface="Whitney 4"/>
                <a:sym typeface="Whitney 4"/>
              </a:rPr>
              <a:t>Alberta</a:t>
            </a:r>
          </a:p>
        </p:txBody>
      </p:sp>
      <p:sp>
        <p:nvSpPr>
          <p:cNvPr id="5" name="TextBox 5"/>
          <p:cNvSpPr txBox="1"/>
          <p:nvPr/>
        </p:nvSpPr>
        <p:spPr>
          <a:xfrm>
            <a:off x="1943253" y="4337571"/>
            <a:ext cx="6214904" cy="2649474"/>
          </a:xfrm>
          <a:prstGeom prst="rect">
            <a:avLst/>
          </a:prstGeom>
        </p:spPr>
        <p:txBody>
          <a:bodyPr lIns="0" tIns="0" rIns="0" bIns="0" rtlCol="0" anchor="t">
            <a:spAutoFit/>
          </a:bodyPr>
          <a:lstStyle/>
          <a:p>
            <a:pPr algn="ctr">
              <a:lnSpc>
                <a:spcPts val="3467"/>
              </a:lnSpc>
              <a:spcBef>
                <a:spcPct val="0"/>
              </a:spcBef>
            </a:pPr>
            <a:r>
              <a:rPr lang="en-US" sz="3399" spc="3">
                <a:solidFill>
                  <a:srgbClr val="201547"/>
                </a:solidFill>
                <a:latin typeface="Canva Sans"/>
                <a:ea typeface="Canva Sans"/>
                <a:cs typeface="Canva Sans"/>
                <a:sym typeface="Canva Sans"/>
              </a:rPr>
              <a:t>We are a diverse and inclusive member association strengthening and creating pathways for volunteerism and civic engagement in Alberta.</a:t>
            </a:r>
          </a:p>
        </p:txBody>
      </p:sp>
      <p:sp>
        <p:nvSpPr>
          <p:cNvPr id="6" name="TextBox 6"/>
          <p:cNvSpPr txBox="1"/>
          <p:nvPr/>
        </p:nvSpPr>
        <p:spPr>
          <a:xfrm>
            <a:off x="11339166" y="1795005"/>
            <a:ext cx="4410869" cy="1916464"/>
          </a:xfrm>
          <a:prstGeom prst="rect">
            <a:avLst/>
          </a:prstGeom>
        </p:spPr>
        <p:txBody>
          <a:bodyPr lIns="0" tIns="0" rIns="0" bIns="0" rtlCol="0" anchor="t">
            <a:spAutoFit/>
          </a:bodyPr>
          <a:lstStyle/>
          <a:p>
            <a:pPr algn="ctr">
              <a:lnSpc>
                <a:spcPts val="7753"/>
              </a:lnSpc>
            </a:pPr>
            <a:r>
              <a:rPr lang="en-US" sz="7601" spc="7">
                <a:solidFill>
                  <a:srgbClr val="201547"/>
                </a:solidFill>
                <a:latin typeface="Whitney 4"/>
                <a:ea typeface="Whitney 4"/>
                <a:cs typeface="Whitney 4"/>
                <a:sym typeface="Whitney 4"/>
              </a:rPr>
              <a:t>Presenter:</a:t>
            </a:r>
          </a:p>
          <a:p>
            <a:pPr algn="ctr">
              <a:lnSpc>
                <a:spcPts val="6019"/>
              </a:lnSpc>
            </a:pPr>
            <a:r>
              <a:rPr lang="en-US" sz="5901" spc="5">
                <a:solidFill>
                  <a:srgbClr val="201547"/>
                </a:solidFill>
                <a:latin typeface="Whitney 4"/>
                <a:ea typeface="Whitney 4"/>
                <a:cs typeface="Whitney 4"/>
                <a:sym typeface="Whitney 4"/>
              </a:rPr>
              <a:t>Erin Navarro</a:t>
            </a:r>
          </a:p>
        </p:txBody>
      </p:sp>
      <p:sp>
        <p:nvSpPr>
          <p:cNvPr id="7" name="TextBox 7"/>
          <p:cNvSpPr txBox="1"/>
          <p:nvPr/>
        </p:nvSpPr>
        <p:spPr>
          <a:xfrm>
            <a:off x="10125362" y="4281695"/>
            <a:ext cx="7486282" cy="2211324"/>
          </a:xfrm>
          <a:prstGeom prst="rect">
            <a:avLst/>
          </a:prstGeom>
        </p:spPr>
        <p:txBody>
          <a:bodyPr lIns="0" tIns="0" rIns="0" bIns="0" rtlCol="0" anchor="t">
            <a:spAutoFit/>
          </a:bodyPr>
          <a:lstStyle/>
          <a:p>
            <a:pPr algn="ctr">
              <a:lnSpc>
                <a:spcPts val="3467"/>
              </a:lnSpc>
            </a:pPr>
            <a:r>
              <a:rPr lang="en-US" sz="3399" spc="3">
                <a:solidFill>
                  <a:srgbClr val="201547"/>
                </a:solidFill>
                <a:latin typeface="Canva Sans"/>
                <a:ea typeface="Canva Sans"/>
                <a:cs typeface="Canva Sans"/>
                <a:sym typeface="Canva Sans"/>
              </a:rPr>
              <a:t>Master volunteer coordinator and lover of corgis.</a:t>
            </a:r>
          </a:p>
          <a:p>
            <a:pPr algn="ctr">
              <a:lnSpc>
                <a:spcPts val="3467"/>
              </a:lnSpc>
            </a:pPr>
            <a:endParaRPr lang="en-US" sz="3399" spc="3">
              <a:solidFill>
                <a:srgbClr val="201547"/>
              </a:solidFill>
              <a:latin typeface="Canva Sans"/>
              <a:ea typeface="Canva Sans"/>
              <a:cs typeface="Canva Sans"/>
              <a:sym typeface="Canva Sans"/>
            </a:endParaRPr>
          </a:p>
          <a:p>
            <a:pPr algn="ctr">
              <a:lnSpc>
                <a:spcPts val="3467"/>
              </a:lnSpc>
            </a:pPr>
            <a:r>
              <a:rPr lang="en-US" sz="3399" spc="3">
                <a:solidFill>
                  <a:srgbClr val="201547"/>
                </a:solidFill>
                <a:latin typeface="Canva Sans"/>
                <a:ea typeface="Canva Sans"/>
                <a:cs typeface="Canva Sans"/>
                <a:sym typeface="Canva Sans"/>
              </a:rPr>
              <a:t>Works as VA’s Senior Coordinator,</a:t>
            </a:r>
          </a:p>
          <a:p>
            <a:pPr algn="ctr">
              <a:lnSpc>
                <a:spcPts val="3467"/>
              </a:lnSpc>
              <a:spcBef>
                <a:spcPct val="0"/>
              </a:spcBef>
            </a:pPr>
            <a:r>
              <a:rPr lang="en-US" sz="3399" spc="3">
                <a:solidFill>
                  <a:srgbClr val="201547"/>
                </a:solidFill>
                <a:latin typeface="Canva Sans"/>
                <a:ea typeface="Canva Sans"/>
                <a:cs typeface="Canva Sans"/>
                <a:sym typeface="Canva Sans"/>
              </a:rPr>
              <a:t>Learning and Resources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EFEFE"/>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652962" y="1078581"/>
            <a:ext cx="10982077" cy="1908191"/>
          </a:xfrm>
          <a:prstGeom prst="rect">
            <a:avLst/>
          </a:prstGeom>
        </p:spPr>
        <p:txBody>
          <a:bodyPr lIns="0" tIns="0" rIns="0" bIns="0" rtlCol="0" anchor="t">
            <a:spAutoFit/>
          </a:bodyPr>
          <a:lstStyle/>
          <a:p>
            <a:pPr algn="ctr">
              <a:lnSpc>
                <a:spcPts val="13999"/>
              </a:lnSpc>
            </a:pPr>
            <a:r>
              <a:rPr lang="en-US" sz="9999">
                <a:solidFill>
                  <a:srgbClr val="FEFEFE"/>
                </a:solidFill>
                <a:latin typeface="Whitney 2"/>
                <a:ea typeface="Whitney 2"/>
                <a:cs typeface="Whitney 2"/>
                <a:sym typeface="Whitney 2"/>
              </a:rPr>
              <a:t>Agenda for Today</a:t>
            </a:r>
          </a:p>
        </p:txBody>
      </p:sp>
      <p:sp>
        <p:nvSpPr>
          <p:cNvPr id="6" name="TextBox 6"/>
          <p:cNvSpPr txBox="1"/>
          <p:nvPr/>
        </p:nvSpPr>
        <p:spPr>
          <a:xfrm>
            <a:off x="5603498" y="2862947"/>
            <a:ext cx="7081005" cy="5882380"/>
          </a:xfrm>
          <a:prstGeom prst="rect">
            <a:avLst/>
          </a:prstGeom>
        </p:spPr>
        <p:txBody>
          <a:bodyPr lIns="0" tIns="0" rIns="0" bIns="0" rtlCol="0" anchor="t">
            <a:spAutoFit/>
          </a:bodyPr>
          <a:lstStyle/>
          <a:p>
            <a:pPr marL="647065" lvl="1" indent="-323215" algn="l">
              <a:lnSpc>
                <a:spcPts val="4199"/>
              </a:lnSpc>
              <a:buAutoNum type="arabicPeriod"/>
            </a:pPr>
            <a:r>
              <a:rPr lang="en-US" sz="2950">
                <a:solidFill>
                  <a:srgbClr val="FEFEFE"/>
                </a:solidFill>
                <a:latin typeface="Whitney 3"/>
                <a:ea typeface="Whitney 3"/>
                <a:cs typeface="Whitney 3"/>
                <a:sym typeface="Whitney 3"/>
              </a:rPr>
              <a:t>History of Volunteerism and Trends</a:t>
            </a:r>
            <a:endParaRPr lang="en-US" sz="2950"/>
          </a:p>
          <a:p>
            <a:pPr marL="647065" lvl="1" indent="-323215" algn="l">
              <a:lnSpc>
                <a:spcPts val="4199"/>
              </a:lnSpc>
              <a:buAutoNum type="arabicPeriod"/>
            </a:pPr>
            <a:r>
              <a:rPr lang="en-US" sz="2950">
                <a:solidFill>
                  <a:srgbClr val="FEFEFE"/>
                </a:solidFill>
                <a:latin typeface="Whitney 3"/>
                <a:ea typeface="Whitney 3"/>
                <a:cs typeface="Whitney 3"/>
                <a:sym typeface="Whitney 3"/>
              </a:rPr>
              <a:t>Managing Volunteers: </a:t>
            </a:r>
            <a:r>
              <a:rPr lang="en-US" sz="2950" err="1">
                <a:solidFill>
                  <a:srgbClr val="FEFEFE"/>
                </a:solidFill>
                <a:latin typeface="Whitney 3"/>
                <a:ea typeface="Whitney 3"/>
                <a:cs typeface="Whitney 3"/>
                <a:sym typeface="Whitney 3"/>
              </a:rPr>
              <a:t>Prehiring</a:t>
            </a:r>
            <a:endParaRPr lang="en-US" sz="2950" err="1">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Risk and Policy</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Recruitment</a:t>
            </a:r>
            <a:endParaRPr lang="en-US" sz="2950">
              <a:solidFill>
                <a:srgbClr val="FEFEFE"/>
              </a:solidFill>
              <a:latin typeface="Whitney 3"/>
              <a:ea typeface="Whitney 3"/>
              <a:cs typeface="Whitney 3"/>
            </a:endParaRPr>
          </a:p>
          <a:p>
            <a:pPr marL="647065" lvl="1" indent="-323215" algn="l">
              <a:lnSpc>
                <a:spcPts val="4199"/>
              </a:lnSpc>
              <a:buAutoNum type="arabicPeriod"/>
            </a:pPr>
            <a:r>
              <a:rPr lang="en-US" sz="2950">
                <a:solidFill>
                  <a:srgbClr val="FEFEFE"/>
                </a:solidFill>
                <a:latin typeface="Whitney 3"/>
                <a:ea typeface="Whitney 3"/>
                <a:cs typeface="Whitney 3"/>
                <a:sym typeface="Whitney 3"/>
              </a:rPr>
              <a:t>Managing Volunteers: Hiring</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Applications</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Interviews</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Background and Reference Checks</a:t>
            </a:r>
            <a:endParaRPr lang="en-US" sz="2950">
              <a:solidFill>
                <a:srgbClr val="FEFEFE"/>
              </a:solidFill>
              <a:latin typeface="Whitney 3"/>
              <a:ea typeface="Whitney 3"/>
              <a:cs typeface="Whitney 3"/>
            </a:endParaRPr>
          </a:p>
          <a:p>
            <a:pPr marL="647065" lvl="1" indent="-323215" algn="l">
              <a:lnSpc>
                <a:spcPts val="4199"/>
              </a:lnSpc>
              <a:buAutoNum type="arabicPeriod"/>
            </a:pPr>
            <a:r>
              <a:rPr lang="en-US" sz="2950">
                <a:solidFill>
                  <a:srgbClr val="FEFEFE"/>
                </a:solidFill>
                <a:latin typeface="Whitney 3"/>
                <a:ea typeface="Whitney 3"/>
                <a:cs typeface="Whitney 3"/>
                <a:sym typeface="Whitney 3"/>
              </a:rPr>
              <a:t>Managing Volunteers: Post-hiring</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Onboarding</a:t>
            </a:r>
            <a:endParaRPr lang="en-US" sz="2950">
              <a:solidFill>
                <a:srgbClr val="FEFEFE"/>
              </a:solidFill>
              <a:latin typeface="Whitney 3"/>
              <a:ea typeface="Whitney 3"/>
              <a:cs typeface="Whitney 3"/>
            </a:endParaRPr>
          </a:p>
          <a:p>
            <a:pPr marL="1294765" lvl="2" indent="-431165" algn="l">
              <a:lnSpc>
                <a:spcPts val="4199"/>
              </a:lnSpc>
              <a:buAutoNum type="alphaLcPeriod"/>
            </a:pPr>
            <a:r>
              <a:rPr lang="en-US" sz="2950">
                <a:solidFill>
                  <a:srgbClr val="FEFEFE"/>
                </a:solidFill>
                <a:latin typeface="Whitney 3"/>
                <a:ea typeface="Whitney 3"/>
                <a:cs typeface="Whitney 3"/>
                <a:sym typeface="Whitney 3"/>
              </a:rPr>
              <a:t>Retention</a:t>
            </a:r>
            <a:endParaRPr lang="en-US" sz="2950">
              <a:solidFill>
                <a:srgbClr val="FEFEFE"/>
              </a:solidFill>
              <a:latin typeface="Whitney 3"/>
              <a:ea typeface="Whitney 3"/>
              <a:cs typeface="Whitney 3"/>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9384105" cy="8229600"/>
            <a:chOff x="0" y="0"/>
            <a:chExt cx="2471534" cy="2167467"/>
          </a:xfrm>
        </p:grpSpPr>
        <p:sp>
          <p:nvSpPr>
            <p:cNvPr id="3" name="Freeform 3"/>
            <p:cNvSpPr/>
            <p:nvPr/>
          </p:nvSpPr>
          <p:spPr>
            <a:xfrm>
              <a:off x="0" y="0"/>
              <a:ext cx="2471534" cy="2167467"/>
            </a:xfrm>
            <a:custGeom>
              <a:avLst/>
              <a:gdLst/>
              <a:ahLst/>
              <a:cxnLst/>
              <a:rect l="l" t="t" r="r" b="b"/>
              <a:pathLst>
                <a:path w="2471534" h="2167467">
                  <a:moveTo>
                    <a:pt x="42075" y="0"/>
                  </a:moveTo>
                  <a:lnTo>
                    <a:pt x="2429459" y="0"/>
                  </a:lnTo>
                  <a:cubicBezTo>
                    <a:pt x="2452696" y="0"/>
                    <a:pt x="2471534" y="18838"/>
                    <a:pt x="2471534" y="42075"/>
                  </a:cubicBezTo>
                  <a:lnTo>
                    <a:pt x="2471534" y="2125392"/>
                  </a:lnTo>
                  <a:cubicBezTo>
                    <a:pt x="2471534" y="2148629"/>
                    <a:pt x="2452696" y="2167467"/>
                    <a:pt x="2429459" y="2167467"/>
                  </a:cubicBezTo>
                  <a:lnTo>
                    <a:pt x="42075" y="2167467"/>
                  </a:lnTo>
                  <a:cubicBezTo>
                    <a:pt x="18838" y="2167467"/>
                    <a:pt x="0" y="2148629"/>
                    <a:pt x="0" y="2125392"/>
                  </a:cubicBezTo>
                  <a:lnTo>
                    <a:pt x="0" y="42075"/>
                  </a:lnTo>
                  <a:cubicBezTo>
                    <a:pt x="0" y="18838"/>
                    <a:pt x="18838" y="0"/>
                    <a:pt x="42075" y="0"/>
                  </a:cubicBezTo>
                  <a:close/>
                </a:path>
              </a:pathLst>
            </a:custGeom>
            <a:gradFill rotWithShape="1">
              <a:gsLst>
                <a:gs pos="0">
                  <a:srgbClr val="9231B9">
                    <a:alpha val="100000"/>
                  </a:srgbClr>
                </a:gs>
                <a:gs pos="100000">
                  <a:srgbClr val="FFC84D">
                    <a:alpha val="100000"/>
                  </a:srgbClr>
                </a:gs>
              </a:gsLst>
              <a:lin ang="0"/>
            </a:gradFill>
            <a:ln w="133350" cap="rnd">
              <a:solidFill>
                <a:srgbClr val="FFFFFF"/>
              </a:solidFill>
              <a:prstDash val="solid"/>
              <a:round/>
            </a:ln>
          </p:spPr>
          <p:txBody>
            <a:bodyPr/>
            <a:lstStyle/>
            <a:p>
              <a:endParaRPr lang="en-US"/>
            </a:p>
          </p:txBody>
        </p:sp>
        <p:sp>
          <p:nvSpPr>
            <p:cNvPr id="4" name="TextBox 4"/>
            <p:cNvSpPr txBox="1"/>
            <p:nvPr/>
          </p:nvSpPr>
          <p:spPr>
            <a:xfrm>
              <a:off x="0" y="-76200"/>
              <a:ext cx="2471534"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1317294" y="1785070"/>
            <a:ext cx="6113392" cy="6716860"/>
          </a:xfrm>
          <a:custGeom>
            <a:avLst/>
            <a:gdLst/>
            <a:ahLst/>
            <a:cxnLst/>
            <a:rect l="l" t="t" r="r" b="b"/>
            <a:pathLst>
              <a:path w="6113392" h="6716860">
                <a:moveTo>
                  <a:pt x="0" y="0"/>
                </a:moveTo>
                <a:lnTo>
                  <a:pt x="6113392" y="0"/>
                </a:lnTo>
                <a:lnTo>
                  <a:pt x="6113392" y="6716860"/>
                </a:lnTo>
                <a:lnTo>
                  <a:pt x="0" y="6716860"/>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2296047" y="1317625"/>
            <a:ext cx="6849411" cy="1067435"/>
          </a:xfrm>
          <a:prstGeom prst="rect">
            <a:avLst/>
          </a:prstGeom>
        </p:spPr>
        <p:txBody>
          <a:bodyPr lIns="0" tIns="0" rIns="0" bIns="0" rtlCol="0" anchor="t">
            <a:spAutoFit/>
          </a:bodyPr>
          <a:lstStyle/>
          <a:p>
            <a:pPr algn="ctr">
              <a:lnSpc>
                <a:spcPts val="7840"/>
              </a:lnSpc>
            </a:pPr>
            <a:r>
              <a:rPr lang="en-US" sz="5600">
                <a:solidFill>
                  <a:srgbClr val="FEFEFE"/>
                </a:solidFill>
                <a:latin typeface="Whitney 3"/>
                <a:ea typeface="Whitney 3"/>
                <a:cs typeface="Whitney 3"/>
                <a:sym typeface="Whitney 3"/>
              </a:rPr>
              <a:t>Agreements for Today</a:t>
            </a:r>
          </a:p>
        </p:txBody>
      </p:sp>
      <p:sp>
        <p:nvSpPr>
          <p:cNvPr id="7" name="TextBox 7"/>
          <p:cNvSpPr txBox="1"/>
          <p:nvPr/>
        </p:nvSpPr>
        <p:spPr>
          <a:xfrm>
            <a:off x="1626686" y="2762079"/>
            <a:ext cx="8188134" cy="5100321"/>
          </a:xfrm>
          <a:prstGeom prst="rect">
            <a:avLst/>
          </a:prstGeom>
        </p:spPr>
        <p:txBody>
          <a:bodyPr lIns="0" tIns="0" rIns="0" bIns="0" rtlCol="0" anchor="t">
            <a:spAutoFit/>
          </a:bodyPr>
          <a:lstStyle/>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act in ways that nurture trust</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be curious</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actively listen and be open</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be ourselves</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be careful of our own judgements</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acknowledge and appreciate</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take care of ourselves and each other</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seek connections and build community</a:t>
            </a:r>
          </a:p>
          <a:p>
            <a:pPr marL="690872" lvl="1" indent="-345436" algn="l">
              <a:lnSpc>
                <a:spcPts val="4479"/>
              </a:lnSpc>
              <a:buFont typeface="Arial"/>
              <a:buChar char="•"/>
            </a:pPr>
            <a:r>
              <a:rPr lang="en-US" sz="3199">
                <a:solidFill>
                  <a:srgbClr val="FEFEFE"/>
                </a:solidFill>
                <a:latin typeface="Whitney 3"/>
                <a:ea typeface="Whitney 3"/>
                <a:cs typeface="Whitney 3"/>
                <a:sym typeface="Whitney 3"/>
              </a:rPr>
              <a:t>Let’s have FUN!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TextBox 2"/>
          <p:cNvSpPr txBox="1"/>
          <p:nvPr/>
        </p:nvSpPr>
        <p:spPr>
          <a:xfrm>
            <a:off x="1525270" y="1461429"/>
            <a:ext cx="15237461" cy="3201556"/>
          </a:xfrm>
          <a:prstGeom prst="rect">
            <a:avLst/>
          </a:prstGeom>
        </p:spPr>
        <p:txBody>
          <a:bodyPr lIns="0" tIns="0" rIns="0" bIns="0" rtlCol="0" anchor="t">
            <a:spAutoFit/>
          </a:bodyPr>
          <a:lstStyle/>
          <a:p>
            <a:pPr algn="ctr">
              <a:lnSpc>
                <a:spcPts val="11526"/>
              </a:lnSpc>
            </a:pPr>
            <a:r>
              <a:rPr lang="en-US" sz="11300" spc="11">
                <a:solidFill>
                  <a:srgbClr val="201547"/>
                </a:solidFill>
                <a:latin typeface="Whitney 4"/>
                <a:ea typeface="Whitney 4"/>
                <a:cs typeface="Whitney 4"/>
                <a:sym typeface="Whitney 4"/>
              </a:rPr>
              <a:t>Volunteering Predates</a:t>
            </a:r>
          </a:p>
          <a:p>
            <a:pPr algn="ctr">
              <a:lnSpc>
                <a:spcPts val="11526"/>
              </a:lnSpc>
            </a:pPr>
            <a:r>
              <a:rPr lang="en-US" sz="11300" spc="11">
                <a:solidFill>
                  <a:srgbClr val="201547"/>
                </a:solidFill>
                <a:latin typeface="Whitney 4"/>
                <a:ea typeface="Whitney 4"/>
                <a:cs typeface="Whitney 4"/>
                <a:sym typeface="Whitney 4"/>
              </a:rPr>
              <a:t>Nonprofit Organizations</a:t>
            </a:r>
          </a:p>
        </p:txBody>
      </p:sp>
      <p:sp>
        <p:nvSpPr>
          <p:cNvPr id="3" name="TextBox 3"/>
          <p:cNvSpPr txBox="1"/>
          <p:nvPr/>
        </p:nvSpPr>
        <p:spPr>
          <a:xfrm>
            <a:off x="2202421" y="5200650"/>
            <a:ext cx="13883158" cy="3525774"/>
          </a:xfrm>
          <a:prstGeom prst="rect">
            <a:avLst/>
          </a:prstGeom>
        </p:spPr>
        <p:txBody>
          <a:bodyPr lIns="0" tIns="0" rIns="0" bIns="0" rtlCol="0" anchor="t">
            <a:spAutoFit/>
          </a:bodyPr>
          <a:lstStyle/>
          <a:p>
            <a:pPr algn="ctr">
              <a:lnSpc>
                <a:spcPts val="3467"/>
              </a:lnSpc>
            </a:pPr>
            <a:r>
              <a:rPr lang="en-US" sz="3399" spc="3">
                <a:solidFill>
                  <a:srgbClr val="005587"/>
                </a:solidFill>
                <a:latin typeface="Canva Sans"/>
                <a:ea typeface="Canva Sans"/>
                <a:cs typeface="Canva Sans"/>
                <a:sym typeface="Canva Sans"/>
              </a:rPr>
              <a:t>Volunteering seems to be a characteristic of our species, with informal (unorganized) volunteering probably going back to our origins 150,000–200,000 years ago. </a:t>
            </a:r>
          </a:p>
          <a:p>
            <a:pPr algn="ctr">
              <a:lnSpc>
                <a:spcPts val="3467"/>
              </a:lnSpc>
            </a:pPr>
            <a:endParaRPr lang="en-US" sz="3399" spc="3">
              <a:solidFill>
                <a:srgbClr val="005587"/>
              </a:solidFill>
              <a:latin typeface="Canva Sans"/>
              <a:ea typeface="Canva Sans"/>
              <a:cs typeface="Canva Sans"/>
              <a:sym typeface="Canva Sans"/>
            </a:endParaRPr>
          </a:p>
          <a:p>
            <a:pPr algn="ctr">
              <a:lnSpc>
                <a:spcPts val="3467"/>
              </a:lnSpc>
            </a:pPr>
            <a:r>
              <a:rPr lang="en-US" sz="3399" spc="3">
                <a:solidFill>
                  <a:srgbClr val="005587"/>
                </a:solidFill>
                <a:latin typeface="Canva Sans"/>
                <a:ea typeface="Canva Sans"/>
                <a:cs typeface="Canva Sans"/>
                <a:sym typeface="Canva Sans"/>
              </a:rPr>
              <a:t>Research suggests that informal volunteering is partially instinctive (an aspect of behavior genetics) among human beings, not learned behavior present only in some cultures.</a:t>
            </a:r>
          </a:p>
          <a:p>
            <a:pPr algn="ctr">
              <a:lnSpc>
                <a:spcPts val="3467"/>
              </a:lnSpc>
            </a:pPr>
            <a:endParaRPr lang="en-US" sz="3399" spc="3">
              <a:solidFill>
                <a:srgbClr val="005587"/>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9891503" y="4844795"/>
            <a:ext cx="5893437" cy="5466377"/>
          </a:xfrm>
          <a:custGeom>
            <a:avLst/>
            <a:gdLst/>
            <a:ahLst/>
            <a:cxnLst/>
            <a:rect l="l" t="t" r="r" b="b"/>
            <a:pathLst>
              <a:path w="5893437" h="5466377">
                <a:moveTo>
                  <a:pt x="0" y="0"/>
                </a:moveTo>
                <a:lnTo>
                  <a:pt x="5893438" y="0"/>
                </a:lnTo>
                <a:lnTo>
                  <a:pt x="5893438" y="5466377"/>
                </a:lnTo>
                <a:lnTo>
                  <a:pt x="0" y="5466377"/>
                </a:lnTo>
                <a:lnTo>
                  <a:pt x="0" y="0"/>
                </a:lnTo>
                <a:close/>
              </a:path>
            </a:pathLst>
          </a:custGeom>
          <a:blipFill>
            <a:blip r:embed="rId3"/>
            <a:stretch>
              <a:fillRect l="-1106" t="-432" r="-798" b="-206"/>
            </a:stretch>
          </a:blipFill>
        </p:spPr>
        <p:txBody>
          <a:bodyPr/>
          <a:lstStyle/>
          <a:p>
            <a:endParaRPr lang="en-US"/>
          </a:p>
        </p:txBody>
      </p:sp>
      <p:sp>
        <p:nvSpPr>
          <p:cNvPr id="3" name="TextBox 3"/>
          <p:cNvSpPr txBox="1"/>
          <p:nvPr/>
        </p:nvSpPr>
        <p:spPr>
          <a:xfrm>
            <a:off x="4033044" y="1000125"/>
            <a:ext cx="1022191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History of </a:t>
            </a:r>
          </a:p>
          <a:p>
            <a:pPr algn="ctr">
              <a:lnSpc>
                <a:spcPts val="13871"/>
              </a:lnSpc>
            </a:pPr>
            <a:r>
              <a:rPr lang="en-US" sz="13599" spc="13">
                <a:solidFill>
                  <a:srgbClr val="201547"/>
                </a:solidFill>
                <a:latin typeface="Whitney 4"/>
                <a:ea typeface="Whitney 4"/>
                <a:cs typeface="Whitney 4"/>
                <a:sym typeface="Whitney 4"/>
              </a:rPr>
              <a:t>Volunteerism</a:t>
            </a:r>
          </a:p>
        </p:txBody>
      </p:sp>
      <p:sp>
        <p:nvSpPr>
          <p:cNvPr id="4" name="TextBox 4"/>
          <p:cNvSpPr txBox="1"/>
          <p:nvPr/>
        </p:nvSpPr>
        <p:spPr>
          <a:xfrm>
            <a:off x="2635334" y="5200650"/>
            <a:ext cx="6530461" cy="3087624"/>
          </a:xfrm>
          <a:prstGeom prst="rect">
            <a:avLst/>
          </a:prstGeom>
        </p:spPr>
        <p:txBody>
          <a:bodyPr lIns="0" tIns="0" rIns="0" bIns="0" rtlCol="0" anchor="t">
            <a:spAutoFit/>
          </a:bodyPr>
          <a:lstStyle/>
          <a:p>
            <a:pPr algn="ctr">
              <a:lnSpc>
                <a:spcPts val="3467"/>
              </a:lnSpc>
            </a:pPr>
            <a:r>
              <a:rPr lang="en-US" sz="3399" b="1" spc="3">
                <a:solidFill>
                  <a:srgbClr val="005587"/>
                </a:solidFill>
                <a:latin typeface="Canva Sans Bold"/>
                <a:ea typeface="Canva Sans Bold"/>
                <a:cs typeface="Canva Sans Bold"/>
                <a:sym typeface="Canva Sans Bold"/>
              </a:rPr>
              <a:t>China 123 BCE</a:t>
            </a:r>
            <a:r>
              <a:rPr lang="en-US" sz="3399" spc="3">
                <a:solidFill>
                  <a:srgbClr val="005587"/>
                </a:solidFill>
                <a:latin typeface="Canva Sans"/>
                <a:ea typeface="Canva Sans"/>
                <a:cs typeface="Canva Sans"/>
                <a:sym typeface="Canva Sans"/>
              </a:rPr>
              <a:t> - The Tsu, the Hui, and the She, all voluntary associations that provided a range of services for members including education, farm work, elderly care, burials, and temple maintenance.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311255" y="4036407"/>
            <a:ext cx="7703771" cy="6250593"/>
          </a:xfrm>
          <a:custGeom>
            <a:avLst/>
            <a:gdLst/>
            <a:ahLst/>
            <a:cxnLst/>
            <a:rect l="l" t="t" r="r" b="b"/>
            <a:pathLst>
              <a:path w="7703771" h="6250593">
                <a:moveTo>
                  <a:pt x="0" y="0"/>
                </a:moveTo>
                <a:lnTo>
                  <a:pt x="7703771" y="0"/>
                </a:lnTo>
                <a:lnTo>
                  <a:pt x="7703771" y="6250593"/>
                </a:lnTo>
                <a:lnTo>
                  <a:pt x="0" y="6250593"/>
                </a:lnTo>
                <a:lnTo>
                  <a:pt x="0" y="0"/>
                </a:lnTo>
                <a:close/>
              </a:path>
            </a:pathLst>
          </a:custGeom>
          <a:blipFill>
            <a:blip r:embed="rId3"/>
            <a:stretch>
              <a:fillRect l="-3641" t="-1786" r="-1674"/>
            </a:stretch>
          </a:blipFill>
        </p:spPr>
        <p:txBody>
          <a:bodyPr/>
          <a:lstStyle/>
          <a:p>
            <a:endParaRPr lang="en-US"/>
          </a:p>
        </p:txBody>
      </p:sp>
      <p:sp>
        <p:nvSpPr>
          <p:cNvPr id="3" name="TextBox 3"/>
          <p:cNvSpPr txBox="1"/>
          <p:nvPr/>
        </p:nvSpPr>
        <p:spPr>
          <a:xfrm>
            <a:off x="4033044" y="1000125"/>
            <a:ext cx="1022191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History of </a:t>
            </a:r>
          </a:p>
          <a:p>
            <a:pPr algn="ctr">
              <a:lnSpc>
                <a:spcPts val="13871"/>
              </a:lnSpc>
            </a:pPr>
            <a:r>
              <a:rPr lang="en-US" sz="13599" spc="13">
                <a:solidFill>
                  <a:srgbClr val="201547"/>
                </a:solidFill>
                <a:latin typeface="Whitney 4"/>
                <a:ea typeface="Whitney 4"/>
                <a:cs typeface="Whitney 4"/>
                <a:sym typeface="Whitney 4"/>
              </a:rPr>
              <a:t>Volunteerism</a:t>
            </a:r>
          </a:p>
        </p:txBody>
      </p:sp>
      <p:sp>
        <p:nvSpPr>
          <p:cNvPr id="4" name="TextBox 4"/>
          <p:cNvSpPr txBox="1"/>
          <p:nvPr/>
        </p:nvSpPr>
        <p:spPr>
          <a:xfrm>
            <a:off x="8269209" y="4901945"/>
            <a:ext cx="6530461" cy="5278374"/>
          </a:xfrm>
          <a:prstGeom prst="rect">
            <a:avLst/>
          </a:prstGeom>
        </p:spPr>
        <p:txBody>
          <a:bodyPr lIns="0" tIns="0" rIns="0" bIns="0" rtlCol="0" anchor="t">
            <a:spAutoFit/>
          </a:bodyPr>
          <a:lstStyle/>
          <a:p>
            <a:pPr algn="ctr">
              <a:lnSpc>
                <a:spcPts val="3467"/>
              </a:lnSpc>
            </a:pPr>
            <a:r>
              <a:rPr lang="en-US" sz="3399" b="1" spc="3">
                <a:solidFill>
                  <a:srgbClr val="005587"/>
                </a:solidFill>
                <a:latin typeface="Canva Sans Bold"/>
                <a:ea typeface="Canva Sans Bold"/>
                <a:cs typeface="Canva Sans Bold"/>
                <a:sym typeface="Canva Sans Bold"/>
              </a:rPr>
              <a:t>Medieval Europe: </a:t>
            </a:r>
            <a:r>
              <a:rPr lang="en-US" sz="3399" spc="3">
                <a:solidFill>
                  <a:srgbClr val="005587"/>
                </a:solidFill>
                <a:latin typeface="Canva Sans"/>
                <a:ea typeface="Canva Sans"/>
                <a:cs typeface="Canva Sans"/>
                <a:sym typeface="Canva Sans"/>
              </a:rPr>
              <a:t>Fraternities and guilds, for men, provided a space for shared identity and belonging, and helped one build trust and community ties outside of kinship bonds. Beguines, were intentional communities of religious women who cared for the poor, the ill, and others on the margins. </a:t>
            </a:r>
          </a:p>
          <a:p>
            <a:pPr algn="ctr">
              <a:lnSpc>
                <a:spcPts val="3467"/>
              </a:lnSpc>
            </a:pPr>
            <a:endParaRPr lang="en-US" sz="3399" spc="3">
              <a:solidFill>
                <a:srgbClr val="005587"/>
              </a:solidFill>
              <a:latin typeface="Canva Sans"/>
              <a:ea typeface="Canva Sans"/>
              <a:cs typeface="Canva Sans"/>
              <a:sym typeface="Canva Sans"/>
            </a:endParaRPr>
          </a:p>
        </p:txBody>
      </p:sp>
      <p:grpSp>
        <p:nvGrpSpPr>
          <p:cNvPr id="5" name="Group 5"/>
          <p:cNvGrpSpPr/>
          <p:nvPr/>
        </p:nvGrpSpPr>
        <p:grpSpPr>
          <a:xfrm>
            <a:off x="1980247" y="5812155"/>
            <a:ext cx="1762125" cy="1741170"/>
            <a:chOff x="0" y="0"/>
            <a:chExt cx="2349500" cy="2321560"/>
          </a:xfrm>
        </p:grpSpPr>
        <p:sp>
          <p:nvSpPr>
            <p:cNvPr id="6" name="Freeform 6"/>
            <p:cNvSpPr/>
            <p:nvPr/>
          </p:nvSpPr>
          <p:spPr>
            <a:xfrm>
              <a:off x="46018" y="50603"/>
              <a:ext cx="2252297" cy="2220658"/>
            </a:xfrm>
            <a:custGeom>
              <a:avLst/>
              <a:gdLst/>
              <a:ahLst/>
              <a:cxnLst/>
              <a:rect l="l" t="t" r="r" b="b"/>
              <a:pathLst>
                <a:path w="2252297" h="2220658">
                  <a:moveTo>
                    <a:pt x="1389082" y="415487"/>
                  </a:moveTo>
                  <a:cubicBezTo>
                    <a:pt x="1263352" y="425647"/>
                    <a:pt x="1147782" y="480257"/>
                    <a:pt x="1089362" y="509467"/>
                  </a:cubicBezTo>
                  <a:cubicBezTo>
                    <a:pt x="1049992" y="528517"/>
                    <a:pt x="1023322" y="543757"/>
                    <a:pt x="995382" y="565347"/>
                  </a:cubicBezTo>
                  <a:cubicBezTo>
                    <a:pt x="967442" y="584397"/>
                    <a:pt x="949662" y="598367"/>
                    <a:pt x="921722" y="628847"/>
                  </a:cubicBezTo>
                  <a:cubicBezTo>
                    <a:pt x="868382" y="685997"/>
                    <a:pt x="788372" y="819347"/>
                    <a:pt x="721062" y="893007"/>
                  </a:cubicBezTo>
                  <a:cubicBezTo>
                    <a:pt x="665182" y="953967"/>
                    <a:pt x="587712" y="978097"/>
                    <a:pt x="552152" y="1045407"/>
                  </a:cubicBezTo>
                  <a:cubicBezTo>
                    <a:pt x="511512" y="1125417"/>
                    <a:pt x="538182" y="1289247"/>
                    <a:pt x="515322" y="1357827"/>
                  </a:cubicBezTo>
                  <a:cubicBezTo>
                    <a:pt x="502622" y="1395927"/>
                    <a:pt x="481032" y="1412437"/>
                    <a:pt x="469602" y="1440377"/>
                  </a:cubicBezTo>
                  <a:cubicBezTo>
                    <a:pt x="456902" y="1469587"/>
                    <a:pt x="446742" y="1501337"/>
                    <a:pt x="442932" y="1533087"/>
                  </a:cubicBezTo>
                  <a:cubicBezTo>
                    <a:pt x="437852" y="1564837"/>
                    <a:pt x="446742" y="1596587"/>
                    <a:pt x="439122" y="1629607"/>
                  </a:cubicBezTo>
                  <a:cubicBezTo>
                    <a:pt x="430232" y="1666437"/>
                    <a:pt x="411182" y="1712157"/>
                    <a:pt x="389592" y="1743907"/>
                  </a:cubicBezTo>
                  <a:cubicBezTo>
                    <a:pt x="370542" y="1771847"/>
                    <a:pt x="342602" y="1803597"/>
                    <a:pt x="321012" y="1813757"/>
                  </a:cubicBezTo>
                  <a:cubicBezTo>
                    <a:pt x="307042" y="1820107"/>
                    <a:pt x="293072" y="1818837"/>
                    <a:pt x="280372" y="1816297"/>
                  </a:cubicBezTo>
                  <a:cubicBezTo>
                    <a:pt x="267672" y="1815027"/>
                    <a:pt x="253702" y="1808677"/>
                    <a:pt x="242272" y="1801057"/>
                  </a:cubicBezTo>
                  <a:cubicBezTo>
                    <a:pt x="232112" y="1792167"/>
                    <a:pt x="221952" y="1780737"/>
                    <a:pt x="216872" y="1769307"/>
                  </a:cubicBezTo>
                  <a:cubicBezTo>
                    <a:pt x="210522" y="1756607"/>
                    <a:pt x="207982" y="1740097"/>
                    <a:pt x="207982" y="1728667"/>
                  </a:cubicBezTo>
                  <a:cubicBezTo>
                    <a:pt x="207982" y="1721047"/>
                    <a:pt x="205442" y="1714697"/>
                    <a:pt x="211792" y="1708347"/>
                  </a:cubicBezTo>
                  <a:cubicBezTo>
                    <a:pt x="225762" y="1690567"/>
                    <a:pt x="342602" y="1679137"/>
                    <a:pt x="343872" y="1662627"/>
                  </a:cubicBezTo>
                  <a:cubicBezTo>
                    <a:pt x="345142" y="1648657"/>
                    <a:pt x="276562" y="1647387"/>
                    <a:pt x="265132" y="1619447"/>
                  </a:cubicBezTo>
                  <a:cubicBezTo>
                    <a:pt x="242272" y="1567377"/>
                    <a:pt x="305772" y="1418787"/>
                    <a:pt x="340062" y="1324807"/>
                  </a:cubicBezTo>
                  <a:cubicBezTo>
                    <a:pt x="373082" y="1232097"/>
                    <a:pt x="427692" y="1120337"/>
                    <a:pt x="465792" y="1058107"/>
                  </a:cubicBezTo>
                  <a:cubicBezTo>
                    <a:pt x="488652" y="1021277"/>
                    <a:pt x="512782" y="1004767"/>
                    <a:pt x="530562" y="976827"/>
                  </a:cubicBezTo>
                  <a:cubicBezTo>
                    <a:pt x="545802" y="951427"/>
                    <a:pt x="544532" y="932377"/>
                    <a:pt x="566122" y="901897"/>
                  </a:cubicBezTo>
                  <a:cubicBezTo>
                    <a:pt x="609302" y="837127"/>
                    <a:pt x="726142" y="710127"/>
                    <a:pt x="816312" y="635197"/>
                  </a:cubicBezTo>
                  <a:cubicBezTo>
                    <a:pt x="902672" y="564077"/>
                    <a:pt x="981412" y="512007"/>
                    <a:pt x="1094442" y="458667"/>
                  </a:cubicBezTo>
                  <a:cubicBezTo>
                    <a:pt x="1246842" y="385007"/>
                    <a:pt x="1555452" y="318967"/>
                    <a:pt x="1663402" y="263087"/>
                  </a:cubicBezTo>
                  <a:cubicBezTo>
                    <a:pt x="1712932" y="237687"/>
                    <a:pt x="1723092" y="212287"/>
                    <a:pt x="1761192" y="193237"/>
                  </a:cubicBezTo>
                  <a:cubicBezTo>
                    <a:pt x="1808182" y="170377"/>
                    <a:pt x="1875492" y="166567"/>
                    <a:pt x="1927562" y="141167"/>
                  </a:cubicBezTo>
                  <a:cubicBezTo>
                    <a:pt x="1979632" y="115767"/>
                    <a:pt x="2022812" y="59887"/>
                    <a:pt x="2069802" y="38297"/>
                  </a:cubicBezTo>
                  <a:cubicBezTo>
                    <a:pt x="2109172" y="20517"/>
                    <a:pt x="2185372" y="14167"/>
                    <a:pt x="2185372" y="10357"/>
                  </a:cubicBezTo>
                  <a:cubicBezTo>
                    <a:pt x="2184102" y="7817"/>
                    <a:pt x="2128222" y="14167"/>
                    <a:pt x="2128222" y="10357"/>
                  </a:cubicBezTo>
                  <a:cubicBezTo>
                    <a:pt x="2128222" y="9087"/>
                    <a:pt x="2139652" y="5277"/>
                    <a:pt x="2147272" y="4007"/>
                  </a:cubicBezTo>
                  <a:cubicBezTo>
                    <a:pt x="2157432" y="1467"/>
                    <a:pt x="2173942" y="-1073"/>
                    <a:pt x="2186642" y="2737"/>
                  </a:cubicBezTo>
                  <a:cubicBezTo>
                    <a:pt x="2203152" y="7817"/>
                    <a:pt x="2226012" y="21787"/>
                    <a:pt x="2237442" y="35757"/>
                  </a:cubicBezTo>
                  <a:cubicBezTo>
                    <a:pt x="2246332" y="45917"/>
                    <a:pt x="2251412" y="58617"/>
                    <a:pt x="2251412" y="72587"/>
                  </a:cubicBezTo>
                  <a:cubicBezTo>
                    <a:pt x="2253952" y="90367"/>
                    <a:pt x="2247602" y="115767"/>
                    <a:pt x="2238712" y="131007"/>
                  </a:cubicBezTo>
                  <a:cubicBezTo>
                    <a:pt x="2232362" y="143707"/>
                    <a:pt x="2222202" y="151327"/>
                    <a:pt x="2209502" y="157677"/>
                  </a:cubicBezTo>
                  <a:cubicBezTo>
                    <a:pt x="2190452" y="167837"/>
                    <a:pt x="2158702" y="164027"/>
                    <a:pt x="2133302" y="172917"/>
                  </a:cubicBezTo>
                  <a:cubicBezTo>
                    <a:pt x="2105362" y="183077"/>
                    <a:pt x="2086312" y="202127"/>
                    <a:pt x="2046942" y="216097"/>
                  </a:cubicBezTo>
                  <a:cubicBezTo>
                    <a:pt x="1969472" y="242767"/>
                    <a:pt x="1770082" y="283407"/>
                    <a:pt x="1688802" y="293567"/>
                  </a:cubicBezTo>
                  <a:cubicBezTo>
                    <a:pt x="1648162" y="298647"/>
                    <a:pt x="1632922" y="291027"/>
                    <a:pt x="1594822" y="296107"/>
                  </a:cubicBezTo>
                  <a:cubicBezTo>
                    <a:pt x="1535132" y="306267"/>
                    <a:pt x="1434802" y="338017"/>
                    <a:pt x="1367492" y="364687"/>
                  </a:cubicBezTo>
                  <a:cubicBezTo>
                    <a:pt x="1310342" y="386277"/>
                    <a:pt x="1269702" y="406597"/>
                    <a:pt x="1215092" y="438347"/>
                  </a:cubicBezTo>
                  <a:cubicBezTo>
                    <a:pt x="1142702" y="480257"/>
                    <a:pt x="1029672" y="514547"/>
                    <a:pt x="973792" y="600907"/>
                  </a:cubicBezTo>
                  <a:cubicBezTo>
                    <a:pt x="898862" y="717747"/>
                    <a:pt x="925532" y="1006037"/>
                    <a:pt x="883622" y="1122877"/>
                  </a:cubicBezTo>
                  <a:cubicBezTo>
                    <a:pt x="860762" y="1187647"/>
                    <a:pt x="839172" y="1220667"/>
                    <a:pt x="803612" y="1266387"/>
                  </a:cubicBezTo>
                  <a:cubicBezTo>
                    <a:pt x="764242" y="1317187"/>
                    <a:pt x="703282" y="1362907"/>
                    <a:pt x="649942" y="1407357"/>
                  </a:cubicBezTo>
                  <a:cubicBezTo>
                    <a:pt x="597872" y="1451807"/>
                    <a:pt x="528022" y="1484827"/>
                    <a:pt x="484842" y="1531817"/>
                  </a:cubicBezTo>
                  <a:cubicBezTo>
                    <a:pt x="446742" y="1572457"/>
                    <a:pt x="421342" y="1614367"/>
                    <a:pt x="397212" y="1668977"/>
                  </a:cubicBezTo>
                  <a:cubicBezTo>
                    <a:pt x="368002" y="1733747"/>
                    <a:pt x="364192" y="1823917"/>
                    <a:pt x="334982" y="1900117"/>
                  </a:cubicBezTo>
                  <a:cubicBezTo>
                    <a:pt x="303232" y="1982667"/>
                    <a:pt x="256242" y="2091887"/>
                    <a:pt x="209252" y="2146497"/>
                  </a:cubicBezTo>
                  <a:cubicBezTo>
                    <a:pt x="176232" y="2183327"/>
                    <a:pt x="127972" y="2208727"/>
                    <a:pt x="102572" y="2217617"/>
                  </a:cubicBezTo>
                  <a:cubicBezTo>
                    <a:pt x="91142" y="2221427"/>
                    <a:pt x="86062" y="2221427"/>
                    <a:pt x="74632" y="2218887"/>
                  </a:cubicBezTo>
                  <a:cubicBezTo>
                    <a:pt x="56852" y="2213807"/>
                    <a:pt x="18752" y="2194757"/>
                    <a:pt x="8592" y="2173167"/>
                  </a:cubicBezTo>
                  <a:cubicBezTo>
                    <a:pt x="-2838" y="2151577"/>
                    <a:pt x="-2838" y="2113477"/>
                    <a:pt x="8592" y="2091887"/>
                  </a:cubicBezTo>
                  <a:cubicBezTo>
                    <a:pt x="20022" y="2071567"/>
                    <a:pt x="51772" y="2049977"/>
                    <a:pt x="75902" y="2047437"/>
                  </a:cubicBezTo>
                  <a:cubicBezTo>
                    <a:pt x="98762" y="2044897"/>
                    <a:pt x="135592" y="2060137"/>
                    <a:pt x="150832" y="2077917"/>
                  </a:cubicBezTo>
                  <a:cubicBezTo>
                    <a:pt x="166072" y="2095697"/>
                    <a:pt x="171152" y="2135067"/>
                    <a:pt x="167342" y="2156657"/>
                  </a:cubicBezTo>
                  <a:cubicBezTo>
                    <a:pt x="163532" y="2174437"/>
                    <a:pt x="149562" y="2190947"/>
                    <a:pt x="136862" y="2202377"/>
                  </a:cubicBezTo>
                  <a:cubicBezTo>
                    <a:pt x="122892" y="2212537"/>
                    <a:pt x="102572" y="2221427"/>
                    <a:pt x="83522" y="2218887"/>
                  </a:cubicBezTo>
                  <a:cubicBezTo>
                    <a:pt x="61932" y="2217617"/>
                    <a:pt x="26372" y="2201107"/>
                    <a:pt x="13672" y="2180787"/>
                  </a:cubicBezTo>
                  <a:cubicBezTo>
                    <a:pt x="-298" y="2161737"/>
                    <a:pt x="-4108" y="2122367"/>
                    <a:pt x="4782" y="2100777"/>
                  </a:cubicBezTo>
                  <a:cubicBezTo>
                    <a:pt x="13672" y="2079187"/>
                    <a:pt x="47962" y="2072837"/>
                    <a:pt x="67012" y="2048707"/>
                  </a:cubicBezTo>
                  <a:cubicBezTo>
                    <a:pt x="92412" y="2015687"/>
                    <a:pt x="107652" y="1948377"/>
                    <a:pt x="131782" y="1909007"/>
                  </a:cubicBezTo>
                  <a:cubicBezTo>
                    <a:pt x="153372" y="1874717"/>
                    <a:pt x="188932" y="1851857"/>
                    <a:pt x="201632" y="1820107"/>
                  </a:cubicBezTo>
                  <a:cubicBezTo>
                    <a:pt x="213062" y="1788357"/>
                    <a:pt x="196552" y="1757877"/>
                    <a:pt x="207982" y="1718507"/>
                  </a:cubicBezTo>
                  <a:cubicBezTo>
                    <a:pt x="225762" y="1651197"/>
                    <a:pt x="285452" y="1536897"/>
                    <a:pt x="333712" y="1468317"/>
                  </a:cubicBezTo>
                  <a:cubicBezTo>
                    <a:pt x="373082" y="1412437"/>
                    <a:pt x="426422" y="1361637"/>
                    <a:pt x="465792" y="1332427"/>
                  </a:cubicBezTo>
                  <a:cubicBezTo>
                    <a:pt x="491192" y="1314647"/>
                    <a:pt x="514052" y="1312107"/>
                    <a:pt x="534372" y="1296867"/>
                  </a:cubicBezTo>
                  <a:cubicBezTo>
                    <a:pt x="555962" y="1280357"/>
                    <a:pt x="568662" y="1254957"/>
                    <a:pt x="590252" y="1235907"/>
                  </a:cubicBezTo>
                  <a:cubicBezTo>
                    <a:pt x="614382" y="1215587"/>
                    <a:pt x="651212" y="1206697"/>
                    <a:pt x="675342" y="1178757"/>
                  </a:cubicBezTo>
                  <a:cubicBezTo>
                    <a:pt x="707092" y="1143197"/>
                    <a:pt x="731222" y="1092397"/>
                    <a:pt x="752812" y="1026357"/>
                  </a:cubicBezTo>
                  <a:cubicBezTo>
                    <a:pt x="788372" y="917137"/>
                    <a:pt x="790912" y="669487"/>
                    <a:pt x="826472" y="574237"/>
                  </a:cubicBezTo>
                  <a:cubicBezTo>
                    <a:pt x="844252" y="523437"/>
                    <a:pt x="855682" y="504387"/>
                    <a:pt x="891242" y="467557"/>
                  </a:cubicBezTo>
                  <a:cubicBezTo>
                    <a:pt x="948392" y="406597"/>
                    <a:pt x="1084282" y="313887"/>
                    <a:pt x="1173182" y="269437"/>
                  </a:cubicBezTo>
                  <a:cubicBezTo>
                    <a:pt x="1240492" y="235147"/>
                    <a:pt x="1310342" y="227527"/>
                    <a:pt x="1364952" y="204667"/>
                  </a:cubicBezTo>
                  <a:cubicBezTo>
                    <a:pt x="1406862" y="186887"/>
                    <a:pt x="1429722" y="161487"/>
                    <a:pt x="1474172" y="148787"/>
                  </a:cubicBezTo>
                  <a:cubicBezTo>
                    <a:pt x="1532592" y="132277"/>
                    <a:pt x="1612602" y="141167"/>
                    <a:pt x="1690072" y="128467"/>
                  </a:cubicBezTo>
                  <a:cubicBezTo>
                    <a:pt x="1781512" y="114497"/>
                    <a:pt x="1898352" y="87827"/>
                    <a:pt x="1983442" y="63697"/>
                  </a:cubicBezTo>
                  <a:cubicBezTo>
                    <a:pt x="2052022" y="43377"/>
                    <a:pt x="2128222" y="2737"/>
                    <a:pt x="2166322" y="197"/>
                  </a:cubicBezTo>
                  <a:cubicBezTo>
                    <a:pt x="2184102" y="-1073"/>
                    <a:pt x="2194262" y="4007"/>
                    <a:pt x="2205692" y="9087"/>
                  </a:cubicBezTo>
                  <a:cubicBezTo>
                    <a:pt x="2218392" y="15437"/>
                    <a:pt x="2229822" y="24327"/>
                    <a:pt x="2237442" y="35757"/>
                  </a:cubicBezTo>
                  <a:cubicBezTo>
                    <a:pt x="2245062" y="45917"/>
                    <a:pt x="2251412" y="58617"/>
                    <a:pt x="2251412" y="72587"/>
                  </a:cubicBezTo>
                  <a:cubicBezTo>
                    <a:pt x="2253952" y="90367"/>
                    <a:pt x="2251412" y="111957"/>
                    <a:pt x="2238712" y="131007"/>
                  </a:cubicBezTo>
                  <a:cubicBezTo>
                    <a:pt x="2217122" y="164027"/>
                    <a:pt x="2156162" y="200857"/>
                    <a:pt x="2101552" y="231337"/>
                  </a:cubicBezTo>
                  <a:cubicBezTo>
                    <a:pt x="2035512" y="268167"/>
                    <a:pt x="1932642" y="291027"/>
                    <a:pt x="1864062" y="326587"/>
                  </a:cubicBezTo>
                  <a:cubicBezTo>
                    <a:pt x="1808182" y="354527"/>
                    <a:pt x="1776432" y="395167"/>
                    <a:pt x="1719282" y="420567"/>
                  </a:cubicBezTo>
                  <a:cubicBezTo>
                    <a:pt x="1651972" y="452317"/>
                    <a:pt x="1564342" y="459937"/>
                    <a:pt x="1477982" y="490417"/>
                  </a:cubicBezTo>
                  <a:cubicBezTo>
                    <a:pt x="1375112" y="525977"/>
                    <a:pt x="1236682" y="584397"/>
                    <a:pt x="1146512" y="626307"/>
                  </a:cubicBezTo>
                  <a:cubicBezTo>
                    <a:pt x="1081742" y="658057"/>
                    <a:pt x="1032212" y="679647"/>
                    <a:pt x="982682" y="713937"/>
                  </a:cubicBezTo>
                  <a:cubicBezTo>
                    <a:pt x="933152" y="748227"/>
                    <a:pt x="892512" y="791407"/>
                    <a:pt x="849332" y="832047"/>
                  </a:cubicBezTo>
                  <a:cubicBezTo>
                    <a:pt x="803612" y="872687"/>
                    <a:pt x="757892" y="904437"/>
                    <a:pt x="715982" y="960317"/>
                  </a:cubicBezTo>
                  <a:cubicBezTo>
                    <a:pt x="658832" y="1033977"/>
                    <a:pt x="599142" y="1188917"/>
                    <a:pt x="557232" y="1249877"/>
                  </a:cubicBezTo>
                  <a:cubicBezTo>
                    <a:pt x="535642" y="1281627"/>
                    <a:pt x="519132" y="1280357"/>
                    <a:pt x="502622" y="1315917"/>
                  </a:cubicBezTo>
                  <a:cubicBezTo>
                    <a:pt x="463252" y="1394657"/>
                    <a:pt x="454362" y="1685487"/>
                    <a:pt x="409912" y="1756607"/>
                  </a:cubicBezTo>
                  <a:cubicBezTo>
                    <a:pt x="390862" y="1788357"/>
                    <a:pt x="370542" y="1799787"/>
                    <a:pt x="345142" y="1808677"/>
                  </a:cubicBezTo>
                  <a:cubicBezTo>
                    <a:pt x="319742" y="1817567"/>
                    <a:pt x="260052" y="1816297"/>
                    <a:pt x="257512" y="1809947"/>
                  </a:cubicBezTo>
                  <a:cubicBezTo>
                    <a:pt x="256242" y="1802327"/>
                    <a:pt x="370542" y="1748987"/>
                    <a:pt x="376892" y="1755337"/>
                  </a:cubicBezTo>
                  <a:cubicBezTo>
                    <a:pt x="380702" y="1760417"/>
                    <a:pt x="356572" y="1794707"/>
                    <a:pt x="340062" y="1804867"/>
                  </a:cubicBezTo>
                  <a:cubicBezTo>
                    <a:pt x="323552" y="1815027"/>
                    <a:pt x="299422" y="1820107"/>
                    <a:pt x="280372" y="1816297"/>
                  </a:cubicBezTo>
                  <a:cubicBezTo>
                    <a:pt x="261322" y="1813757"/>
                    <a:pt x="239732" y="1801057"/>
                    <a:pt x="227032" y="1785817"/>
                  </a:cubicBezTo>
                  <a:cubicBezTo>
                    <a:pt x="215602" y="1771847"/>
                    <a:pt x="205442" y="1750257"/>
                    <a:pt x="207982" y="1728667"/>
                  </a:cubicBezTo>
                  <a:cubicBezTo>
                    <a:pt x="211792" y="1696917"/>
                    <a:pt x="261322" y="1651197"/>
                    <a:pt x="271482" y="1616907"/>
                  </a:cubicBezTo>
                  <a:cubicBezTo>
                    <a:pt x="279102" y="1588967"/>
                    <a:pt x="267672" y="1569917"/>
                    <a:pt x="272752" y="1538167"/>
                  </a:cubicBezTo>
                  <a:cubicBezTo>
                    <a:pt x="284182" y="1484827"/>
                    <a:pt x="334982" y="1406087"/>
                    <a:pt x="352762" y="1328617"/>
                  </a:cubicBezTo>
                  <a:cubicBezTo>
                    <a:pt x="373082" y="1242257"/>
                    <a:pt x="360382" y="1107637"/>
                    <a:pt x="378162" y="1040327"/>
                  </a:cubicBezTo>
                  <a:cubicBezTo>
                    <a:pt x="389592" y="999687"/>
                    <a:pt x="397212" y="981907"/>
                    <a:pt x="422612" y="947617"/>
                  </a:cubicBezTo>
                  <a:cubicBezTo>
                    <a:pt x="464522" y="889197"/>
                    <a:pt x="577552" y="811727"/>
                    <a:pt x="639782" y="739337"/>
                  </a:cubicBezTo>
                  <a:cubicBezTo>
                    <a:pt x="696932" y="672027"/>
                    <a:pt x="722332" y="592017"/>
                    <a:pt x="785832" y="529787"/>
                  </a:cubicBezTo>
                  <a:cubicBezTo>
                    <a:pt x="856952" y="459937"/>
                    <a:pt x="976332" y="393897"/>
                    <a:pt x="1057612" y="350717"/>
                  </a:cubicBezTo>
                  <a:cubicBezTo>
                    <a:pt x="1118572" y="317697"/>
                    <a:pt x="1176992" y="294837"/>
                    <a:pt x="1225252" y="279597"/>
                  </a:cubicBezTo>
                  <a:cubicBezTo>
                    <a:pt x="1259542" y="268167"/>
                    <a:pt x="1286212" y="261817"/>
                    <a:pt x="1316692" y="259277"/>
                  </a:cubicBezTo>
                  <a:cubicBezTo>
                    <a:pt x="1347172" y="255467"/>
                    <a:pt x="1382732" y="252927"/>
                    <a:pt x="1406862" y="260547"/>
                  </a:cubicBezTo>
                  <a:cubicBezTo>
                    <a:pt x="1425912" y="266897"/>
                    <a:pt x="1443692" y="278327"/>
                    <a:pt x="1452582" y="292297"/>
                  </a:cubicBezTo>
                  <a:cubicBezTo>
                    <a:pt x="1462742" y="306267"/>
                    <a:pt x="1469092" y="329127"/>
                    <a:pt x="1466552" y="346907"/>
                  </a:cubicBezTo>
                  <a:cubicBezTo>
                    <a:pt x="1464012" y="363417"/>
                    <a:pt x="1453852" y="385007"/>
                    <a:pt x="1441152" y="396437"/>
                  </a:cubicBezTo>
                  <a:cubicBezTo>
                    <a:pt x="1427182" y="407867"/>
                    <a:pt x="1389082" y="415487"/>
                    <a:pt x="1389082" y="415487"/>
                  </a:cubicBezTo>
                </a:path>
              </a:pathLst>
            </a:custGeom>
            <a:solidFill>
              <a:srgbClr val="6BCABA"/>
            </a:solidFill>
            <a:ln cap="sq">
              <a:noFill/>
              <a:prstDash val="solid"/>
              <a:miter/>
            </a:ln>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TextBox 2"/>
          <p:cNvSpPr txBox="1"/>
          <p:nvPr/>
        </p:nvSpPr>
        <p:spPr>
          <a:xfrm>
            <a:off x="4033044" y="1000125"/>
            <a:ext cx="1022191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History of </a:t>
            </a:r>
          </a:p>
          <a:p>
            <a:pPr algn="ctr">
              <a:lnSpc>
                <a:spcPts val="13871"/>
              </a:lnSpc>
            </a:pPr>
            <a:r>
              <a:rPr lang="en-US" sz="13599" spc="13">
                <a:solidFill>
                  <a:srgbClr val="201547"/>
                </a:solidFill>
                <a:latin typeface="Whitney 4"/>
                <a:ea typeface="Whitney 4"/>
                <a:cs typeface="Whitney 4"/>
                <a:sym typeface="Whitney 4"/>
              </a:rPr>
              <a:t>Volunteerism</a:t>
            </a:r>
          </a:p>
        </p:txBody>
      </p:sp>
      <p:sp>
        <p:nvSpPr>
          <p:cNvPr id="3" name="TextBox 3"/>
          <p:cNvSpPr txBox="1"/>
          <p:nvPr/>
        </p:nvSpPr>
        <p:spPr>
          <a:xfrm>
            <a:off x="3243630" y="5294376"/>
            <a:ext cx="6530461" cy="3963924"/>
          </a:xfrm>
          <a:prstGeom prst="rect">
            <a:avLst/>
          </a:prstGeom>
        </p:spPr>
        <p:txBody>
          <a:bodyPr lIns="0" tIns="0" rIns="0" bIns="0" rtlCol="0" anchor="t">
            <a:spAutoFit/>
          </a:bodyPr>
          <a:lstStyle/>
          <a:p>
            <a:pPr algn="ctr">
              <a:lnSpc>
                <a:spcPts val="3467"/>
              </a:lnSpc>
            </a:pPr>
            <a:r>
              <a:rPr lang="en-US" sz="3399" b="1" spc="3">
                <a:solidFill>
                  <a:srgbClr val="005587"/>
                </a:solidFill>
                <a:latin typeface="Canva Sans Bold"/>
                <a:ea typeface="Canva Sans Bold"/>
                <a:cs typeface="Canva Sans Bold"/>
                <a:sym typeface="Canva Sans Bold"/>
              </a:rPr>
              <a:t>Membership: </a:t>
            </a:r>
            <a:r>
              <a:rPr lang="en-US" sz="3399" spc="3">
                <a:solidFill>
                  <a:srgbClr val="005587"/>
                </a:solidFill>
                <a:latin typeface="Canva Sans"/>
                <a:ea typeface="Canva Sans"/>
                <a:cs typeface="Canva Sans"/>
                <a:sym typeface="Canva Sans"/>
              </a:rPr>
              <a:t>The defining factor of these associations is that membership was elective, not compulsory... These groups were built on an ethos of reciprocity and mutuality, as opposed to one-way, self-sacrificial giving.</a:t>
            </a:r>
          </a:p>
          <a:p>
            <a:pPr algn="ctr">
              <a:lnSpc>
                <a:spcPts val="3467"/>
              </a:lnSpc>
            </a:pPr>
            <a:endParaRPr lang="en-US" sz="3399" spc="3">
              <a:solidFill>
                <a:srgbClr val="005587"/>
              </a:solidFill>
              <a:latin typeface="Canva Sans"/>
              <a:ea typeface="Canva Sans"/>
              <a:cs typeface="Canva Sans"/>
              <a:sym typeface="Canva Sans"/>
            </a:endParaRPr>
          </a:p>
        </p:txBody>
      </p:sp>
      <p:sp>
        <p:nvSpPr>
          <p:cNvPr id="4" name="Freeform 4"/>
          <p:cNvSpPr/>
          <p:nvPr/>
        </p:nvSpPr>
        <p:spPr>
          <a:xfrm>
            <a:off x="10370207" y="5237226"/>
            <a:ext cx="5908056" cy="4530204"/>
          </a:xfrm>
          <a:custGeom>
            <a:avLst/>
            <a:gdLst/>
            <a:ahLst/>
            <a:cxnLst/>
            <a:rect l="l" t="t" r="r" b="b"/>
            <a:pathLst>
              <a:path w="5908056" h="4530204">
                <a:moveTo>
                  <a:pt x="0" y="0"/>
                </a:moveTo>
                <a:lnTo>
                  <a:pt x="5908056" y="0"/>
                </a:lnTo>
                <a:lnTo>
                  <a:pt x="5908056" y="4530204"/>
                </a:lnTo>
                <a:lnTo>
                  <a:pt x="0" y="4530204"/>
                </a:lnTo>
                <a:lnTo>
                  <a:pt x="0" y="0"/>
                </a:lnTo>
                <a:close/>
              </a:path>
            </a:pathLst>
          </a:custGeom>
          <a:blipFill>
            <a:blip r:embed="rId3"/>
            <a:stretch>
              <a:fillRect l="-2325" t="-1048"/>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269120" y="-853534"/>
            <a:ext cx="20220659" cy="11421298"/>
          </a:xfrm>
          <a:custGeom>
            <a:avLst/>
            <a:gdLst/>
            <a:ahLst/>
            <a:cxnLst/>
            <a:rect l="l" t="t" r="r" b="b"/>
            <a:pathLst>
              <a:path w="20220659" h="11421298">
                <a:moveTo>
                  <a:pt x="0" y="0"/>
                </a:moveTo>
                <a:lnTo>
                  <a:pt x="20220659" y="0"/>
                </a:lnTo>
                <a:lnTo>
                  <a:pt x="20220659" y="11421298"/>
                </a:lnTo>
                <a:lnTo>
                  <a:pt x="0" y="11421298"/>
                </a:lnTo>
                <a:lnTo>
                  <a:pt x="0" y="0"/>
                </a:lnTo>
                <a:close/>
              </a:path>
            </a:pathLst>
          </a:custGeom>
          <a:blipFill>
            <a:blip r:embed="rId3"/>
            <a:stretch>
              <a:fillRect l="-1275" t="-3960" r="-986"/>
            </a:stretch>
          </a:blipFill>
        </p:spPr>
        <p:txBody>
          <a:bodyPr/>
          <a:lstStyle/>
          <a:p>
            <a:endParaRPr lang="en-US"/>
          </a:p>
        </p:txBody>
      </p:sp>
      <p:sp>
        <p:nvSpPr>
          <p:cNvPr id="3" name="TextBox 3"/>
          <p:cNvSpPr txBox="1"/>
          <p:nvPr/>
        </p:nvSpPr>
        <p:spPr>
          <a:xfrm>
            <a:off x="230652" y="3274053"/>
            <a:ext cx="18288000" cy="3128024"/>
          </a:xfrm>
          <a:prstGeom prst="rect">
            <a:avLst/>
          </a:prstGeom>
        </p:spPr>
        <p:txBody>
          <a:bodyPr lIns="0" tIns="0" rIns="0" bIns="0" rtlCol="0" anchor="t">
            <a:spAutoFit/>
          </a:bodyPr>
          <a:lstStyle/>
          <a:p>
            <a:pPr algn="ctr">
              <a:lnSpc>
                <a:spcPts val="11220"/>
              </a:lnSpc>
            </a:pPr>
            <a:r>
              <a:rPr lang="en-US" sz="11000" spc="11">
                <a:solidFill>
                  <a:srgbClr val="201547"/>
                </a:solidFill>
                <a:latin typeface="Whitney 4"/>
                <a:ea typeface="Whitney 4"/>
                <a:cs typeface="Whitney 4"/>
                <a:sym typeface="Whitney 4"/>
              </a:rPr>
              <a:t>Formal volunteerism is a relatively new concept!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0116051" y="4650738"/>
            <a:ext cx="6432080" cy="5821737"/>
          </a:xfrm>
          <a:custGeom>
            <a:avLst/>
            <a:gdLst/>
            <a:ahLst/>
            <a:cxnLst/>
            <a:rect l="l" t="t" r="r" b="b"/>
            <a:pathLst>
              <a:path w="6432080" h="5821737">
                <a:moveTo>
                  <a:pt x="0" y="0"/>
                </a:moveTo>
                <a:lnTo>
                  <a:pt x="6432080" y="0"/>
                </a:lnTo>
                <a:lnTo>
                  <a:pt x="6432080" y="5821737"/>
                </a:lnTo>
                <a:lnTo>
                  <a:pt x="0" y="5821737"/>
                </a:lnTo>
                <a:lnTo>
                  <a:pt x="0" y="0"/>
                </a:lnTo>
                <a:close/>
              </a:path>
            </a:pathLst>
          </a:custGeom>
          <a:blipFill>
            <a:blip r:embed="rId3"/>
            <a:stretch>
              <a:fillRect l="-3500" t="-2202" r="-2309" b="-1571"/>
            </a:stretch>
          </a:blipFill>
        </p:spPr>
        <p:txBody>
          <a:bodyPr/>
          <a:lstStyle/>
          <a:p>
            <a:endParaRPr lang="en-US"/>
          </a:p>
        </p:txBody>
      </p:sp>
      <p:sp>
        <p:nvSpPr>
          <p:cNvPr id="3" name="TextBox 3"/>
          <p:cNvSpPr txBox="1"/>
          <p:nvPr/>
        </p:nvSpPr>
        <p:spPr>
          <a:xfrm>
            <a:off x="4033044" y="1000125"/>
            <a:ext cx="1022191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History of </a:t>
            </a:r>
          </a:p>
          <a:p>
            <a:pPr algn="ctr">
              <a:lnSpc>
                <a:spcPts val="13871"/>
              </a:lnSpc>
            </a:pPr>
            <a:r>
              <a:rPr lang="en-US" sz="13599" spc="13">
                <a:solidFill>
                  <a:srgbClr val="201547"/>
                </a:solidFill>
                <a:latin typeface="Whitney 4"/>
                <a:ea typeface="Whitney 4"/>
                <a:cs typeface="Whitney 4"/>
                <a:sym typeface="Whitney 4"/>
              </a:rPr>
              <a:t>Volunteerism</a:t>
            </a:r>
          </a:p>
        </p:txBody>
      </p:sp>
      <p:sp>
        <p:nvSpPr>
          <p:cNvPr id="4" name="TextBox 4"/>
          <p:cNvSpPr txBox="1"/>
          <p:nvPr/>
        </p:nvSpPr>
        <p:spPr>
          <a:xfrm>
            <a:off x="1466881" y="5467371"/>
            <a:ext cx="8173693" cy="3525774"/>
          </a:xfrm>
          <a:prstGeom prst="rect">
            <a:avLst/>
          </a:prstGeom>
        </p:spPr>
        <p:txBody>
          <a:bodyPr lIns="0" tIns="0" rIns="0" bIns="0" rtlCol="0" anchor="t">
            <a:spAutoFit/>
          </a:bodyPr>
          <a:lstStyle/>
          <a:p>
            <a:pPr algn="ctr">
              <a:lnSpc>
                <a:spcPts val="3467"/>
              </a:lnSpc>
            </a:pPr>
            <a:r>
              <a:rPr lang="en-US" sz="3399" b="1" spc="3">
                <a:solidFill>
                  <a:srgbClr val="005587"/>
                </a:solidFill>
                <a:latin typeface="Canva Sans Bold"/>
                <a:ea typeface="Canva Sans Bold"/>
                <a:cs typeface="Canva Sans Bold"/>
                <a:sym typeface="Canva Sans Bold"/>
              </a:rPr>
              <a:t>Volunteering as a job: </a:t>
            </a:r>
            <a:r>
              <a:rPr lang="en-US" sz="3399" spc="3">
                <a:solidFill>
                  <a:srgbClr val="005587"/>
                </a:solidFill>
                <a:latin typeface="Canva Sans"/>
                <a:ea typeface="Canva Sans"/>
                <a:cs typeface="Canva Sans"/>
                <a:sym typeface="Canva Sans"/>
              </a:rPr>
              <a:t>Increasingly throughout the 20th Century, volunteer work and paid work began to compete for attention. Framed as a job, formal volunteering embraced the logic of scientific management, centering professionalization, hierarchical oversight, and risk mitigation.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265879" y="4880908"/>
            <a:ext cx="8196475" cy="5406092"/>
          </a:xfrm>
          <a:custGeom>
            <a:avLst/>
            <a:gdLst/>
            <a:ahLst/>
            <a:cxnLst/>
            <a:rect l="l" t="t" r="r" b="b"/>
            <a:pathLst>
              <a:path w="8196475" h="5406092">
                <a:moveTo>
                  <a:pt x="0" y="0"/>
                </a:moveTo>
                <a:lnTo>
                  <a:pt x="8196475" y="0"/>
                </a:lnTo>
                <a:lnTo>
                  <a:pt x="8196475" y="5406092"/>
                </a:lnTo>
                <a:lnTo>
                  <a:pt x="0" y="5406092"/>
                </a:lnTo>
                <a:lnTo>
                  <a:pt x="0" y="0"/>
                </a:lnTo>
                <a:close/>
              </a:path>
            </a:pathLst>
          </a:custGeom>
          <a:blipFill>
            <a:blip r:embed="rId3"/>
            <a:stretch>
              <a:fillRect l="-373" t="-231" r="-514"/>
            </a:stretch>
          </a:blipFill>
        </p:spPr>
        <p:txBody>
          <a:bodyPr/>
          <a:lstStyle/>
          <a:p>
            <a:endParaRPr lang="en-US"/>
          </a:p>
        </p:txBody>
      </p:sp>
      <p:sp>
        <p:nvSpPr>
          <p:cNvPr id="3" name="TextBox 3"/>
          <p:cNvSpPr txBox="1"/>
          <p:nvPr/>
        </p:nvSpPr>
        <p:spPr>
          <a:xfrm>
            <a:off x="4033044" y="1000125"/>
            <a:ext cx="1022191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History of </a:t>
            </a:r>
          </a:p>
          <a:p>
            <a:pPr algn="ctr">
              <a:lnSpc>
                <a:spcPts val="13871"/>
              </a:lnSpc>
            </a:pPr>
            <a:r>
              <a:rPr lang="en-US" sz="13599" spc="13">
                <a:solidFill>
                  <a:srgbClr val="201547"/>
                </a:solidFill>
                <a:latin typeface="Whitney 4"/>
                <a:ea typeface="Whitney 4"/>
                <a:cs typeface="Whitney 4"/>
                <a:sym typeface="Whitney 4"/>
              </a:rPr>
              <a:t>Volunteerism</a:t>
            </a:r>
          </a:p>
        </p:txBody>
      </p:sp>
      <p:sp>
        <p:nvSpPr>
          <p:cNvPr id="4" name="TextBox 4"/>
          <p:cNvSpPr txBox="1"/>
          <p:nvPr/>
        </p:nvSpPr>
        <p:spPr>
          <a:xfrm>
            <a:off x="8504530" y="5200650"/>
            <a:ext cx="6530461" cy="3525774"/>
          </a:xfrm>
          <a:prstGeom prst="rect">
            <a:avLst/>
          </a:prstGeom>
        </p:spPr>
        <p:txBody>
          <a:bodyPr lIns="0" tIns="0" rIns="0" bIns="0" rtlCol="0" anchor="t">
            <a:spAutoFit/>
          </a:bodyPr>
          <a:lstStyle/>
          <a:p>
            <a:pPr algn="ctr">
              <a:lnSpc>
                <a:spcPts val="3467"/>
              </a:lnSpc>
            </a:pPr>
            <a:r>
              <a:rPr lang="en-US" sz="3399" b="1" spc="3">
                <a:solidFill>
                  <a:srgbClr val="005587"/>
                </a:solidFill>
                <a:latin typeface="Canva Sans Bold"/>
                <a:ea typeface="Canva Sans Bold"/>
                <a:cs typeface="Canva Sans Bold"/>
                <a:sym typeface="Canva Sans Bold"/>
              </a:rPr>
              <a:t>Volunteering today: </a:t>
            </a:r>
            <a:r>
              <a:rPr lang="en-US" sz="3399" spc="3">
                <a:solidFill>
                  <a:srgbClr val="005587"/>
                </a:solidFill>
                <a:latin typeface="Canva Sans"/>
                <a:ea typeface="Canva Sans"/>
                <a:cs typeface="Canva Sans"/>
                <a:sym typeface="Canva Sans"/>
              </a:rPr>
              <a:t>to volunteer, it is standard practice to apply to a posting, submit references, undergo a police check, attend training, and subscribe to a standard set of health and safety protocols.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200774" y="1046143"/>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1383453" y="2017562"/>
            <a:ext cx="4931819" cy="6351586"/>
          </a:xfrm>
          <a:custGeom>
            <a:avLst/>
            <a:gdLst/>
            <a:ahLst/>
            <a:cxnLst/>
            <a:rect l="l" t="t" r="r" b="b"/>
            <a:pathLst>
              <a:path w="4931819" h="6351586">
                <a:moveTo>
                  <a:pt x="0" y="0"/>
                </a:moveTo>
                <a:lnTo>
                  <a:pt x="4931819" y="0"/>
                </a:lnTo>
                <a:lnTo>
                  <a:pt x="4931819" y="6351586"/>
                </a:lnTo>
                <a:lnTo>
                  <a:pt x="0" y="6351586"/>
                </a:lnTo>
                <a:lnTo>
                  <a:pt x="0" y="0"/>
                </a:lnTo>
                <a:close/>
              </a:path>
            </a:pathLst>
          </a:custGeom>
          <a:blipFill>
            <a:blip r:embed="rId3"/>
            <a:stretch>
              <a:fillRect l="-1572" t="-3385" r="-4695" b="-2365"/>
            </a:stretch>
          </a:blipFill>
        </p:spPr>
        <p:txBody>
          <a:bodyPr/>
          <a:lstStyle/>
          <a:p>
            <a:endParaRPr lang="en-US"/>
          </a:p>
        </p:txBody>
      </p:sp>
      <p:sp>
        <p:nvSpPr>
          <p:cNvPr id="6" name="TextBox 6"/>
          <p:cNvSpPr txBox="1"/>
          <p:nvPr/>
        </p:nvSpPr>
        <p:spPr>
          <a:xfrm>
            <a:off x="1822049" y="2806065"/>
            <a:ext cx="6872749" cy="4512945"/>
          </a:xfrm>
          <a:prstGeom prst="rect">
            <a:avLst/>
          </a:prstGeom>
        </p:spPr>
        <p:txBody>
          <a:bodyPr lIns="0" tIns="0" rIns="0" bIns="0" rtlCol="0" anchor="t">
            <a:spAutoFit/>
          </a:bodyPr>
          <a:lstStyle/>
          <a:p>
            <a:pPr algn="ctr">
              <a:lnSpc>
                <a:spcPts val="5880"/>
              </a:lnSpc>
            </a:pPr>
            <a:r>
              <a:rPr lang="en-US" sz="4200">
                <a:solidFill>
                  <a:srgbClr val="000000"/>
                </a:solidFill>
                <a:latin typeface="Whitney 3"/>
                <a:ea typeface="Whitney 3"/>
                <a:cs typeface="Whitney 3"/>
                <a:sym typeface="Whitney 3"/>
              </a:rPr>
              <a:t>Let’s chat!</a:t>
            </a:r>
          </a:p>
          <a:p>
            <a:pPr algn="ctr">
              <a:lnSpc>
                <a:spcPts val="5880"/>
              </a:lnSpc>
            </a:pPr>
            <a:endParaRPr lang="en-US" sz="4200">
              <a:solidFill>
                <a:srgbClr val="000000"/>
              </a:solidFill>
              <a:latin typeface="Whitney 3"/>
              <a:ea typeface="Whitney 3"/>
              <a:cs typeface="Whitney 3"/>
              <a:sym typeface="Whitney 3"/>
            </a:endParaRPr>
          </a:p>
          <a:p>
            <a:pPr algn="ctr">
              <a:lnSpc>
                <a:spcPts val="5880"/>
              </a:lnSpc>
            </a:pPr>
            <a:r>
              <a:rPr lang="en-US" sz="4200">
                <a:solidFill>
                  <a:srgbClr val="000000"/>
                </a:solidFill>
                <a:latin typeface="Whitney 3"/>
                <a:ea typeface="Whitney 3"/>
                <a:cs typeface="Whitney 3"/>
                <a:sym typeface="Whitney 3"/>
              </a:rPr>
              <a:t>What parts of volunteering in the 21st C do you like? </a:t>
            </a:r>
          </a:p>
          <a:p>
            <a:pPr algn="ctr">
              <a:lnSpc>
                <a:spcPts val="5880"/>
              </a:lnSpc>
            </a:pPr>
            <a:r>
              <a:rPr lang="en-US" sz="4200">
                <a:solidFill>
                  <a:srgbClr val="000000"/>
                </a:solidFill>
                <a:latin typeface="Whitney 3"/>
                <a:ea typeface="Whitney 3"/>
                <a:cs typeface="Whitney 3"/>
                <a:sym typeface="Whitney 3"/>
              </a:rPr>
              <a:t>Dislike? </a:t>
            </a:r>
          </a:p>
          <a:p>
            <a:pPr algn="ctr">
              <a:lnSpc>
                <a:spcPts val="5880"/>
              </a:lnSpc>
            </a:pPr>
            <a:r>
              <a:rPr lang="en-US" sz="4200">
                <a:solidFill>
                  <a:srgbClr val="000000"/>
                </a:solidFill>
                <a:latin typeface="Whitney 3"/>
                <a:ea typeface="Whitney 3"/>
                <a:cs typeface="Whitney 3"/>
                <a:sym typeface="Whitney 3"/>
              </a:rPr>
              <a:t>Why?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562701" y="3206877"/>
            <a:ext cx="13162598"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Current Trends in</a:t>
            </a:r>
          </a:p>
          <a:p>
            <a:pPr algn="ctr">
              <a:lnSpc>
                <a:spcPts val="13871"/>
              </a:lnSpc>
            </a:pPr>
            <a:r>
              <a:rPr lang="en-US" sz="13599" spc="13">
                <a:solidFill>
                  <a:srgbClr val="201547"/>
                </a:solidFill>
                <a:latin typeface="Whitney 4"/>
                <a:ea typeface="Whitney 4"/>
                <a:cs typeface="Whitney 4"/>
                <a:sym typeface="Whitney 4"/>
              </a:rPr>
              <a:t>Volunteering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EFEFE"/>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654198" y="1397457"/>
            <a:ext cx="14979605" cy="1261111"/>
          </a:xfrm>
          <a:prstGeom prst="rect">
            <a:avLst/>
          </a:prstGeom>
        </p:spPr>
        <p:txBody>
          <a:bodyPr lIns="0" tIns="0" rIns="0" bIns="0" rtlCol="0" anchor="t">
            <a:spAutoFit/>
          </a:bodyPr>
          <a:lstStyle/>
          <a:p>
            <a:pPr algn="ctr">
              <a:lnSpc>
                <a:spcPts val="9239"/>
              </a:lnSpc>
            </a:pPr>
            <a:r>
              <a:rPr lang="en-US" sz="6599">
                <a:solidFill>
                  <a:srgbClr val="FEFEFE"/>
                </a:solidFill>
                <a:latin typeface="Whitney 2"/>
                <a:ea typeface="Whitney 2"/>
                <a:cs typeface="Whitney 2"/>
                <a:sym typeface="Whitney 2"/>
              </a:rPr>
              <a:t>Volunteer Engagement Trends in Alberta</a:t>
            </a:r>
          </a:p>
        </p:txBody>
      </p:sp>
      <p:sp>
        <p:nvSpPr>
          <p:cNvPr id="6" name="TextBox 6"/>
          <p:cNvSpPr txBox="1"/>
          <p:nvPr/>
        </p:nvSpPr>
        <p:spPr>
          <a:xfrm>
            <a:off x="3155077" y="3870970"/>
            <a:ext cx="4754477" cy="3882389"/>
          </a:xfrm>
          <a:prstGeom prst="rect">
            <a:avLst/>
          </a:prstGeom>
        </p:spPr>
        <p:txBody>
          <a:bodyPr lIns="0" tIns="0" rIns="0" bIns="0" rtlCol="0" anchor="t">
            <a:spAutoFit/>
          </a:bodyPr>
          <a:lstStyle/>
          <a:p>
            <a:pPr algn="ctr">
              <a:lnSpc>
                <a:spcPts val="7560"/>
              </a:lnSpc>
            </a:pPr>
            <a:r>
              <a:rPr lang="en-US" sz="5400">
                <a:solidFill>
                  <a:srgbClr val="FEFEFE"/>
                </a:solidFill>
                <a:latin typeface="Whitney 2"/>
                <a:ea typeface="Whitney 2"/>
                <a:cs typeface="Whitney 2"/>
                <a:sym typeface="Whitney 2"/>
              </a:rPr>
              <a:t>More young people formally volunteer</a:t>
            </a:r>
          </a:p>
          <a:p>
            <a:pPr algn="ctr">
              <a:lnSpc>
                <a:spcPts val="7560"/>
              </a:lnSpc>
            </a:pPr>
            <a:endParaRPr lang="en-US" sz="5400">
              <a:solidFill>
                <a:srgbClr val="FEFEFE"/>
              </a:solidFill>
              <a:latin typeface="Whitney 2"/>
              <a:ea typeface="Whitney 2"/>
              <a:cs typeface="Whitney 2"/>
              <a:sym typeface="Whitney 2"/>
            </a:endParaRPr>
          </a:p>
        </p:txBody>
      </p:sp>
      <p:sp>
        <p:nvSpPr>
          <p:cNvPr id="7" name="TextBox 7"/>
          <p:cNvSpPr txBox="1"/>
          <p:nvPr/>
        </p:nvSpPr>
        <p:spPr>
          <a:xfrm>
            <a:off x="9525035" y="3410322"/>
            <a:ext cx="5607889" cy="3625849"/>
          </a:xfrm>
          <a:prstGeom prst="rect">
            <a:avLst/>
          </a:prstGeom>
        </p:spPr>
        <p:txBody>
          <a:bodyPr lIns="0" tIns="0" rIns="0" bIns="0" rtlCol="0" anchor="t">
            <a:spAutoFit/>
          </a:bodyPr>
          <a:lstStyle/>
          <a:p>
            <a:pPr algn="ctr">
              <a:lnSpc>
                <a:spcPts val="7000"/>
              </a:lnSpc>
            </a:pPr>
            <a:r>
              <a:rPr lang="en-US" sz="5000">
                <a:solidFill>
                  <a:srgbClr val="FEFEFE"/>
                </a:solidFill>
                <a:latin typeface="Whitney 2"/>
                <a:ea typeface="Whitney 2"/>
                <a:cs typeface="Whitney 2"/>
                <a:sym typeface="Whitney 2"/>
              </a:rPr>
              <a:t>Older Albertans contribute more time to their formal volunteering</a:t>
            </a:r>
          </a:p>
        </p:txBody>
      </p:sp>
      <p:sp>
        <p:nvSpPr>
          <p:cNvPr id="8" name="TextBox 8"/>
          <p:cNvSpPr txBox="1"/>
          <p:nvPr/>
        </p:nvSpPr>
        <p:spPr>
          <a:xfrm>
            <a:off x="1654198" y="8315540"/>
            <a:ext cx="14979605" cy="403860"/>
          </a:xfrm>
          <a:prstGeom prst="rect">
            <a:avLst/>
          </a:prstGeom>
        </p:spPr>
        <p:txBody>
          <a:bodyPr lIns="0" tIns="0" rIns="0" bIns="0" rtlCol="0" anchor="t">
            <a:spAutoFit/>
          </a:bodyPr>
          <a:lstStyle/>
          <a:p>
            <a:pPr algn="ctr">
              <a:lnSpc>
                <a:spcPts val="2939"/>
              </a:lnSpc>
            </a:pPr>
            <a:r>
              <a:rPr lang="en-US" sz="2099">
                <a:solidFill>
                  <a:srgbClr val="FEFEFE"/>
                </a:solidFill>
                <a:latin typeface="Whitney 1"/>
                <a:ea typeface="Whitney 1"/>
                <a:cs typeface="Whitney 1"/>
                <a:sym typeface="Whitney 1"/>
              </a:rPr>
              <a:t>Source: 2018 and 2023 Stats Canada Survey on Giving, Volunteering, and Participation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EFEFE"/>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654198" y="1397457"/>
            <a:ext cx="14979605" cy="1261111"/>
          </a:xfrm>
          <a:prstGeom prst="rect">
            <a:avLst/>
          </a:prstGeom>
        </p:spPr>
        <p:txBody>
          <a:bodyPr lIns="0" tIns="0" rIns="0" bIns="0" rtlCol="0" anchor="t">
            <a:spAutoFit/>
          </a:bodyPr>
          <a:lstStyle/>
          <a:p>
            <a:pPr algn="ctr">
              <a:lnSpc>
                <a:spcPts val="9239"/>
              </a:lnSpc>
            </a:pPr>
            <a:r>
              <a:rPr lang="en-US" sz="6599">
                <a:solidFill>
                  <a:srgbClr val="FEFEFE"/>
                </a:solidFill>
                <a:latin typeface="Whitney 2"/>
                <a:ea typeface="Whitney 2"/>
                <a:cs typeface="Whitney 2"/>
                <a:sym typeface="Whitney 2"/>
              </a:rPr>
              <a:t>Volunteer Engagement Trends in Alberta</a:t>
            </a:r>
          </a:p>
        </p:txBody>
      </p:sp>
      <p:sp>
        <p:nvSpPr>
          <p:cNvPr id="6" name="TextBox 6"/>
          <p:cNvSpPr txBox="1"/>
          <p:nvPr/>
        </p:nvSpPr>
        <p:spPr>
          <a:xfrm>
            <a:off x="2509252" y="3307544"/>
            <a:ext cx="6322909" cy="3882389"/>
          </a:xfrm>
          <a:prstGeom prst="rect">
            <a:avLst/>
          </a:prstGeom>
        </p:spPr>
        <p:txBody>
          <a:bodyPr lIns="0" tIns="0" rIns="0" bIns="0" rtlCol="0" anchor="t">
            <a:spAutoFit/>
          </a:bodyPr>
          <a:lstStyle/>
          <a:p>
            <a:pPr algn="ctr">
              <a:lnSpc>
                <a:spcPts val="7560"/>
              </a:lnSpc>
            </a:pPr>
            <a:r>
              <a:rPr lang="en-US" sz="5400">
                <a:solidFill>
                  <a:srgbClr val="FEFEFE"/>
                </a:solidFill>
                <a:latin typeface="Whitney 2"/>
                <a:ea typeface="Whitney 2"/>
                <a:cs typeface="Whitney 2"/>
                <a:sym typeface="Whitney 2"/>
              </a:rPr>
              <a:t>Higher level of education indicates higher likelihood to formally volunteer</a:t>
            </a:r>
          </a:p>
        </p:txBody>
      </p:sp>
      <p:sp>
        <p:nvSpPr>
          <p:cNvPr id="7" name="TextBox 7"/>
          <p:cNvSpPr txBox="1"/>
          <p:nvPr/>
        </p:nvSpPr>
        <p:spPr>
          <a:xfrm>
            <a:off x="1654198" y="8315540"/>
            <a:ext cx="14979605" cy="403860"/>
          </a:xfrm>
          <a:prstGeom prst="rect">
            <a:avLst/>
          </a:prstGeom>
        </p:spPr>
        <p:txBody>
          <a:bodyPr lIns="0" tIns="0" rIns="0" bIns="0" rtlCol="0" anchor="t">
            <a:spAutoFit/>
          </a:bodyPr>
          <a:lstStyle/>
          <a:p>
            <a:pPr algn="ctr">
              <a:lnSpc>
                <a:spcPts val="2939"/>
              </a:lnSpc>
            </a:pPr>
            <a:r>
              <a:rPr lang="en-US" sz="2099">
                <a:solidFill>
                  <a:srgbClr val="FEFEFE"/>
                </a:solidFill>
                <a:latin typeface="Whitney 1"/>
                <a:ea typeface="Whitney 1"/>
                <a:cs typeface="Whitney 1"/>
                <a:sym typeface="Whitney 1"/>
              </a:rPr>
              <a:t>Source: 2018 and 2023 Stats Canada Survey on Giving, Volunteering, and Participation</a:t>
            </a:r>
          </a:p>
        </p:txBody>
      </p:sp>
      <p:sp>
        <p:nvSpPr>
          <p:cNvPr id="8" name="TextBox 8"/>
          <p:cNvSpPr txBox="1"/>
          <p:nvPr/>
        </p:nvSpPr>
        <p:spPr>
          <a:xfrm>
            <a:off x="9581207" y="3960197"/>
            <a:ext cx="6322909" cy="2929889"/>
          </a:xfrm>
          <a:prstGeom prst="rect">
            <a:avLst/>
          </a:prstGeom>
        </p:spPr>
        <p:txBody>
          <a:bodyPr lIns="0" tIns="0" rIns="0" bIns="0" rtlCol="0" anchor="t">
            <a:spAutoFit/>
          </a:bodyPr>
          <a:lstStyle/>
          <a:p>
            <a:pPr algn="ctr">
              <a:lnSpc>
                <a:spcPts val="7560"/>
              </a:lnSpc>
            </a:pPr>
            <a:r>
              <a:rPr lang="en-US" sz="5400">
                <a:solidFill>
                  <a:srgbClr val="FEFEFE"/>
                </a:solidFill>
                <a:latin typeface="Whitney 2"/>
                <a:ea typeface="Whitney 2"/>
                <a:cs typeface="Whitney 2"/>
                <a:sym typeface="Whitney 2"/>
              </a:rPr>
              <a:t>Survey data doesn’t record informal volunteerism levels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200774" y="1046143"/>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822049" y="4106526"/>
            <a:ext cx="6872749" cy="1965960"/>
          </a:xfrm>
          <a:prstGeom prst="rect">
            <a:avLst/>
          </a:prstGeom>
        </p:spPr>
        <p:txBody>
          <a:bodyPr lIns="0" tIns="0" rIns="0" bIns="0" rtlCol="0" anchor="t">
            <a:spAutoFit/>
          </a:bodyPr>
          <a:lstStyle/>
          <a:p>
            <a:pPr algn="ctr">
              <a:lnSpc>
                <a:spcPts val="5040"/>
              </a:lnSpc>
            </a:pPr>
            <a:r>
              <a:rPr lang="en-US" sz="3600">
                <a:solidFill>
                  <a:srgbClr val="000000"/>
                </a:solidFill>
                <a:latin typeface="Whitney 3"/>
                <a:ea typeface="Whitney 3"/>
                <a:cs typeface="Whitney 3"/>
                <a:sym typeface="Whitney 3"/>
              </a:rPr>
              <a:t>How does informal volunteerism show up in your community? Why do people volunteer informally?</a:t>
            </a:r>
          </a:p>
        </p:txBody>
      </p:sp>
      <p:sp>
        <p:nvSpPr>
          <p:cNvPr id="6" name="Freeform 6"/>
          <p:cNvSpPr/>
          <p:nvPr/>
        </p:nvSpPr>
        <p:spPr>
          <a:xfrm>
            <a:off x="11383453" y="2017562"/>
            <a:ext cx="4931819" cy="6351586"/>
          </a:xfrm>
          <a:custGeom>
            <a:avLst/>
            <a:gdLst/>
            <a:ahLst/>
            <a:cxnLst/>
            <a:rect l="l" t="t" r="r" b="b"/>
            <a:pathLst>
              <a:path w="4931819" h="6351586">
                <a:moveTo>
                  <a:pt x="0" y="0"/>
                </a:moveTo>
                <a:lnTo>
                  <a:pt x="4931819" y="0"/>
                </a:lnTo>
                <a:lnTo>
                  <a:pt x="4931819" y="6351586"/>
                </a:lnTo>
                <a:lnTo>
                  <a:pt x="0" y="6351586"/>
                </a:lnTo>
                <a:lnTo>
                  <a:pt x="0" y="0"/>
                </a:lnTo>
                <a:close/>
              </a:path>
            </a:pathLst>
          </a:custGeom>
          <a:blipFill>
            <a:blip r:embed="rId3"/>
            <a:stretch>
              <a:fillRect l="-1572" t="-3385" r="-4695" b="-2365"/>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197665" y="240427"/>
            <a:ext cx="15892671" cy="9017873"/>
          </a:xfrm>
          <a:custGeom>
            <a:avLst/>
            <a:gdLst/>
            <a:ahLst/>
            <a:cxnLst/>
            <a:rect l="l" t="t" r="r" b="b"/>
            <a:pathLst>
              <a:path w="15892671" h="9017873">
                <a:moveTo>
                  <a:pt x="0" y="0"/>
                </a:moveTo>
                <a:lnTo>
                  <a:pt x="15892670" y="0"/>
                </a:lnTo>
                <a:lnTo>
                  <a:pt x="15892670" y="9017873"/>
                </a:lnTo>
                <a:lnTo>
                  <a:pt x="0" y="9017873"/>
                </a:lnTo>
                <a:lnTo>
                  <a:pt x="0" y="0"/>
                </a:lnTo>
                <a:close/>
              </a:path>
            </a:pathLst>
          </a:custGeom>
          <a:blipFill>
            <a:blip r:embed="rId3"/>
            <a:stretch>
              <a:fillRect l="-480" r="-480"/>
            </a:stretch>
          </a:blipFill>
          <a:ln w="104775" cap="rnd">
            <a:gradFill>
              <a:gsLst>
                <a:gs pos="0">
                  <a:srgbClr val="FFDE59">
                    <a:alpha val="100000"/>
                  </a:srgbClr>
                </a:gs>
                <a:gs pos="100000">
                  <a:srgbClr val="FF914D">
                    <a:alpha val="100000"/>
                  </a:srgbClr>
                </a:gs>
              </a:gsLst>
              <a:lin ang="0"/>
            </a:gradFill>
            <a:prstDash val="solid"/>
            <a:round/>
          </a:ln>
        </p:spPr>
        <p:txBody>
          <a:bodyPr/>
          <a:lstStyle/>
          <a:p>
            <a:endParaRPr lang="en-US"/>
          </a:p>
        </p:txBody>
      </p:sp>
      <p:sp>
        <p:nvSpPr>
          <p:cNvPr id="3" name="TextBox 3"/>
          <p:cNvSpPr txBox="1"/>
          <p:nvPr/>
        </p:nvSpPr>
        <p:spPr>
          <a:xfrm>
            <a:off x="1654198" y="9353473"/>
            <a:ext cx="14979605" cy="775335"/>
          </a:xfrm>
          <a:prstGeom prst="rect">
            <a:avLst/>
          </a:prstGeom>
        </p:spPr>
        <p:txBody>
          <a:bodyPr lIns="0" tIns="0" rIns="0" bIns="0" rtlCol="0" anchor="t">
            <a:spAutoFit/>
          </a:bodyPr>
          <a:lstStyle/>
          <a:p>
            <a:pPr algn="ctr">
              <a:lnSpc>
                <a:spcPts val="2939"/>
              </a:lnSpc>
            </a:pPr>
            <a:r>
              <a:rPr lang="en-US" sz="2099">
                <a:solidFill>
                  <a:srgbClr val="FEFEFE"/>
                </a:solidFill>
                <a:latin typeface="Whitney 1"/>
                <a:ea typeface="Whitney 1"/>
                <a:cs typeface="Whitney 1"/>
                <a:sym typeface="Whitney 1"/>
              </a:rPr>
              <a:t>Source: Bringing Meaning to the Volunteer Experience: Insights on What Motivates, Sustains, and Challenges Volunteers, </a:t>
            </a:r>
          </a:p>
          <a:p>
            <a:pPr algn="ctr">
              <a:lnSpc>
                <a:spcPts val="2939"/>
              </a:lnSpc>
            </a:pPr>
            <a:r>
              <a:rPr lang="en-US" sz="2099">
                <a:solidFill>
                  <a:srgbClr val="FEFEFE"/>
                </a:solidFill>
                <a:latin typeface="Whitney 1"/>
                <a:ea typeface="Whitney 1"/>
                <a:cs typeface="Whitney 1"/>
                <a:sym typeface="Whitney 1"/>
              </a:rPr>
              <a:t>Volunteer Alberta report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348386" y="340947"/>
            <a:ext cx="15591228" cy="8917353"/>
          </a:xfrm>
          <a:custGeom>
            <a:avLst/>
            <a:gdLst/>
            <a:ahLst/>
            <a:cxnLst/>
            <a:rect l="l" t="t" r="r" b="b"/>
            <a:pathLst>
              <a:path w="15591228" h="8917353">
                <a:moveTo>
                  <a:pt x="0" y="0"/>
                </a:moveTo>
                <a:lnTo>
                  <a:pt x="15591228" y="0"/>
                </a:lnTo>
                <a:lnTo>
                  <a:pt x="15591228" y="8917353"/>
                </a:lnTo>
                <a:lnTo>
                  <a:pt x="0" y="8917353"/>
                </a:lnTo>
                <a:lnTo>
                  <a:pt x="0" y="0"/>
                </a:lnTo>
                <a:close/>
              </a:path>
            </a:pathLst>
          </a:custGeom>
          <a:blipFill>
            <a:blip r:embed="rId3"/>
            <a:stretch>
              <a:fillRect/>
            </a:stretch>
          </a:blipFill>
          <a:ln w="104775" cap="sq">
            <a:gradFill>
              <a:gsLst>
                <a:gs pos="0">
                  <a:srgbClr val="FFDE59">
                    <a:alpha val="100000"/>
                  </a:srgbClr>
                </a:gs>
                <a:gs pos="100000">
                  <a:srgbClr val="FF914D">
                    <a:alpha val="100000"/>
                  </a:srgbClr>
                </a:gs>
              </a:gsLst>
              <a:lin ang="0"/>
            </a:gradFill>
            <a:prstDash val="solid"/>
            <a:miter/>
          </a:ln>
        </p:spPr>
        <p:txBody>
          <a:bodyPr/>
          <a:lstStyle/>
          <a:p>
            <a:endParaRPr lang="en-US"/>
          </a:p>
        </p:txBody>
      </p:sp>
      <p:sp>
        <p:nvSpPr>
          <p:cNvPr id="3" name="TextBox 3"/>
          <p:cNvSpPr txBox="1"/>
          <p:nvPr/>
        </p:nvSpPr>
        <p:spPr>
          <a:xfrm>
            <a:off x="1654198" y="9353473"/>
            <a:ext cx="14979605" cy="775335"/>
          </a:xfrm>
          <a:prstGeom prst="rect">
            <a:avLst/>
          </a:prstGeom>
        </p:spPr>
        <p:txBody>
          <a:bodyPr lIns="0" tIns="0" rIns="0" bIns="0" rtlCol="0" anchor="t">
            <a:spAutoFit/>
          </a:bodyPr>
          <a:lstStyle/>
          <a:p>
            <a:pPr algn="ctr">
              <a:lnSpc>
                <a:spcPts val="2939"/>
              </a:lnSpc>
            </a:pPr>
            <a:r>
              <a:rPr lang="en-US" sz="2099">
                <a:solidFill>
                  <a:srgbClr val="FEFEFE"/>
                </a:solidFill>
                <a:latin typeface="Whitney 1"/>
                <a:ea typeface="Whitney 1"/>
                <a:cs typeface="Whitney 1"/>
                <a:sym typeface="Whitney 1"/>
              </a:rPr>
              <a:t>Source: Bringing Meaning to the Volunteer Experience: Insights on What Motivates, Sustains, and Challenges Volunteers, </a:t>
            </a:r>
          </a:p>
          <a:p>
            <a:pPr algn="ctr">
              <a:lnSpc>
                <a:spcPts val="2939"/>
              </a:lnSpc>
            </a:pPr>
            <a:r>
              <a:rPr lang="en-US" sz="2099">
                <a:solidFill>
                  <a:srgbClr val="FEFEFE"/>
                </a:solidFill>
                <a:latin typeface="Whitney 1"/>
                <a:ea typeface="Whitney 1"/>
                <a:cs typeface="Whitney 1"/>
                <a:sym typeface="Whitney 1"/>
              </a:rPr>
              <a:t>Volunteer Alberta report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0310078" y="1028700"/>
            <a:ext cx="6508971" cy="8465987"/>
          </a:xfrm>
          <a:custGeom>
            <a:avLst/>
            <a:gdLst/>
            <a:ahLst/>
            <a:cxnLst/>
            <a:rect l="l" t="t" r="r" b="b"/>
            <a:pathLst>
              <a:path w="6508971" h="8465987">
                <a:moveTo>
                  <a:pt x="0" y="0"/>
                </a:moveTo>
                <a:lnTo>
                  <a:pt x="6508971" y="0"/>
                </a:lnTo>
                <a:lnTo>
                  <a:pt x="6508971" y="8465987"/>
                </a:lnTo>
                <a:lnTo>
                  <a:pt x="0" y="8465987"/>
                </a:lnTo>
                <a:lnTo>
                  <a:pt x="0" y="0"/>
                </a:lnTo>
                <a:close/>
              </a:path>
            </a:pathLst>
          </a:custGeom>
          <a:blipFill>
            <a:blip r:embed="rId3"/>
            <a:stretch>
              <a:fillRect/>
            </a:stretch>
          </a:blipFill>
          <a:ln w="200025" cap="sq">
            <a:gradFill>
              <a:gsLst>
                <a:gs pos="0">
                  <a:srgbClr val="FFDE59">
                    <a:alpha val="100000"/>
                  </a:srgbClr>
                </a:gs>
                <a:gs pos="100000">
                  <a:srgbClr val="FF914D">
                    <a:alpha val="100000"/>
                  </a:srgbClr>
                </a:gs>
              </a:gsLst>
              <a:lin ang="0"/>
            </a:gradFill>
            <a:prstDash val="solid"/>
            <a:miter/>
          </a:ln>
        </p:spPr>
        <p:txBody>
          <a:bodyPr/>
          <a:lstStyle/>
          <a:p>
            <a:endParaRPr lang="en-US"/>
          </a:p>
        </p:txBody>
      </p:sp>
      <p:sp>
        <p:nvSpPr>
          <p:cNvPr id="3" name="TextBox 3"/>
          <p:cNvSpPr txBox="1"/>
          <p:nvPr/>
        </p:nvSpPr>
        <p:spPr>
          <a:xfrm>
            <a:off x="1028700" y="1298830"/>
            <a:ext cx="831465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VA</a:t>
            </a:r>
          </a:p>
          <a:p>
            <a:pPr algn="ctr">
              <a:lnSpc>
                <a:spcPts val="13871"/>
              </a:lnSpc>
            </a:pPr>
            <a:r>
              <a:rPr lang="en-US" sz="13599" spc="13">
                <a:solidFill>
                  <a:srgbClr val="201547"/>
                </a:solidFill>
                <a:latin typeface="Whitney 4"/>
                <a:ea typeface="Whitney 4"/>
                <a:cs typeface="Whitney 4"/>
                <a:sym typeface="Whitney 4"/>
              </a:rPr>
              <a:t>Resource!</a:t>
            </a:r>
          </a:p>
        </p:txBody>
      </p:sp>
      <p:sp>
        <p:nvSpPr>
          <p:cNvPr id="4" name="TextBox 4"/>
          <p:cNvSpPr txBox="1"/>
          <p:nvPr/>
        </p:nvSpPr>
        <p:spPr>
          <a:xfrm>
            <a:off x="1632566" y="6437757"/>
            <a:ext cx="7106920" cy="502445"/>
          </a:xfrm>
          <a:prstGeom prst="rect">
            <a:avLst/>
          </a:prstGeom>
        </p:spPr>
        <p:txBody>
          <a:bodyPr lIns="0" tIns="0" rIns="0" bIns="0" rtlCol="0" anchor="t">
            <a:spAutoFit/>
          </a:bodyPr>
          <a:lstStyle/>
          <a:p>
            <a:pPr algn="ctr">
              <a:lnSpc>
                <a:spcPts val="4224"/>
              </a:lnSpc>
            </a:pPr>
            <a:endParaRPr lang="en-US" sz="3200">
              <a:solidFill>
                <a:srgbClr val="000000"/>
              </a:solidFill>
              <a:latin typeface="Whitney 1"/>
              <a:ea typeface="Whitney 1"/>
              <a:cs typeface="Whitney 1"/>
              <a:sym typeface="Whitney 1"/>
            </a:endParaRPr>
          </a:p>
        </p:txBody>
      </p:sp>
      <p:pic>
        <p:nvPicPr>
          <p:cNvPr id="6" name="Picture 5">
            <a:extLst>
              <a:ext uri="{FF2B5EF4-FFF2-40B4-BE49-F238E27FC236}">
                <a16:creationId xmlns:a16="http://schemas.microsoft.com/office/drawing/2014/main" id="{DEC5CB16-3A22-2FCF-8DCE-5E42C89C8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2338" y="4938398"/>
            <a:ext cx="4584590" cy="455628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395319" y="1291650"/>
            <a:ext cx="4843688" cy="7403924"/>
          </a:xfrm>
          <a:custGeom>
            <a:avLst/>
            <a:gdLst/>
            <a:ahLst/>
            <a:cxnLst/>
            <a:rect l="l" t="t" r="r" b="b"/>
            <a:pathLst>
              <a:path w="4843688" h="7403924">
                <a:moveTo>
                  <a:pt x="0" y="0"/>
                </a:moveTo>
                <a:lnTo>
                  <a:pt x="4843688" y="0"/>
                </a:lnTo>
                <a:lnTo>
                  <a:pt x="4843688" y="7403924"/>
                </a:lnTo>
                <a:lnTo>
                  <a:pt x="0" y="7403924"/>
                </a:lnTo>
                <a:lnTo>
                  <a:pt x="0" y="0"/>
                </a:lnTo>
                <a:close/>
              </a:path>
            </a:pathLst>
          </a:custGeom>
          <a:blipFill>
            <a:blip r:embed="rId3"/>
            <a:stretch>
              <a:fillRect l="-3337" t="-983" r="-1996" b="-3163"/>
            </a:stretch>
          </a:blipFill>
        </p:spPr>
        <p:txBody>
          <a:bodyPr/>
          <a:lstStyle/>
          <a:p>
            <a:endParaRPr lang="en-US"/>
          </a:p>
        </p:txBody>
      </p:sp>
      <p:sp>
        <p:nvSpPr>
          <p:cNvPr id="6" name="TextBox 6"/>
          <p:cNvSpPr txBox="1"/>
          <p:nvPr/>
        </p:nvSpPr>
        <p:spPr>
          <a:xfrm>
            <a:off x="9765275" y="1181840"/>
            <a:ext cx="6872749" cy="1067435"/>
          </a:xfrm>
          <a:prstGeom prst="rect">
            <a:avLst/>
          </a:prstGeom>
        </p:spPr>
        <p:txBody>
          <a:bodyPr lIns="0" tIns="0" rIns="0" bIns="0" rtlCol="0" anchor="t">
            <a:spAutoFit/>
          </a:bodyPr>
          <a:lstStyle/>
          <a:p>
            <a:pPr algn="ctr">
              <a:lnSpc>
                <a:spcPts val="7840"/>
              </a:lnSpc>
            </a:pPr>
            <a:r>
              <a:rPr lang="en-US" sz="5600">
                <a:solidFill>
                  <a:srgbClr val="000000"/>
                </a:solidFill>
                <a:latin typeface="Whitney 3"/>
                <a:ea typeface="Whitney 3"/>
                <a:cs typeface="Whitney 3"/>
                <a:sym typeface="Whitney 3"/>
              </a:rPr>
              <a:t>Big Learnings</a:t>
            </a:r>
          </a:p>
        </p:txBody>
      </p:sp>
      <p:sp>
        <p:nvSpPr>
          <p:cNvPr id="7" name="TextBox 7"/>
          <p:cNvSpPr txBox="1"/>
          <p:nvPr/>
        </p:nvSpPr>
        <p:spPr>
          <a:xfrm>
            <a:off x="9899383" y="2510775"/>
            <a:ext cx="6604535" cy="5760826"/>
          </a:xfrm>
          <a:prstGeom prst="rect">
            <a:avLst/>
          </a:prstGeom>
        </p:spPr>
        <p:txBody>
          <a:bodyPr lIns="0" tIns="0" rIns="0" bIns="0" rtlCol="0" anchor="t">
            <a:spAutoFit/>
          </a:bodyPr>
          <a:lstStyle/>
          <a:p>
            <a:pPr marL="669370" lvl="1" indent="-334685" algn="l">
              <a:lnSpc>
                <a:spcPts val="5084"/>
              </a:lnSpc>
              <a:buFont typeface="Arial"/>
              <a:buChar char="•"/>
            </a:pPr>
            <a:r>
              <a:rPr lang="en-US" sz="3100">
                <a:solidFill>
                  <a:srgbClr val="000000"/>
                </a:solidFill>
                <a:latin typeface="Whitney 1"/>
                <a:ea typeface="Whitney 1"/>
                <a:cs typeface="Whitney 1"/>
                <a:sym typeface="Whitney 1"/>
              </a:rPr>
              <a:t>Volunteering has always existed</a:t>
            </a:r>
          </a:p>
          <a:p>
            <a:pPr marL="669370" lvl="1" indent="-334685" algn="l">
              <a:lnSpc>
                <a:spcPts val="5084"/>
              </a:lnSpc>
              <a:buFont typeface="Arial"/>
              <a:buChar char="•"/>
            </a:pPr>
            <a:r>
              <a:rPr lang="en-US" sz="3100">
                <a:solidFill>
                  <a:srgbClr val="000000"/>
                </a:solidFill>
                <a:latin typeface="Whitney 1"/>
                <a:ea typeface="Whitney 1"/>
                <a:cs typeface="Whitney 1"/>
                <a:sym typeface="Whitney 1"/>
              </a:rPr>
              <a:t>Formal volunteer management is relatively new</a:t>
            </a:r>
          </a:p>
          <a:p>
            <a:pPr marL="669370" lvl="1" indent="-334685" algn="l">
              <a:lnSpc>
                <a:spcPts val="5084"/>
              </a:lnSpc>
              <a:buFont typeface="Arial"/>
              <a:buChar char="•"/>
            </a:pPr>
            <a:r>
              <a:rPr lang="en-US" sz="3100">
                <a:solidFill>
                  <a:srgbClr val="000000"/>
                </a:solidFill>
                <a:latin typeface="Whitney 1"/>
                <a:ea typeface="Whitney 1"/>
                <a:cs typeface="Whitney 1"/>
                <a:sym typeface="Whitney 1"/>
              </a:rPr>
              <a:t>Volunteers engage for many different reasons</a:t>
            </a:r>
          </a:p>
          <a:p>
            <a:pPr marL="669370" lvl="1" indent="-334685" algn="l">
              <a:lnSpc>
                <a:spcPts val="5084"/>
              </a:lnSpc>
              <a:buFont typeface="Arial"/>
              <a:buChar char="•"/>
            </a:pPr>
            <a:r>
              <a:rPr lang="en-US" sz="3100">
                <a:solidFill>
                  <a:srgbClr val="000000"/>
                </a:solidFill>
                <a:latin typeface="Whitney 1"/>
                <a:ea typeface="Whitney 1"/>
                <a:cs typeface="Whitney 1"/>
                <a:sym typeface="Whitney 1"/>
              </a:rPr>
              <a:t>Today's volunteer landscape is changing</a:t>
            </a:r>
          </a:p>
          <a:p>
            <a:pPr marL="669370" lvl="1" indent="-334685" algn="l">
              <a:lnSpc>
                <a:spcPts val="5084"/>
              </a:lnSpc>
              <a:buFont typeface="Arial"/>
              <a:buChar char="•"/>
            </a:pPr>
            <a:r>
              <a:rPr lang="en-US" sz="3100">
                <a:solidFill>
                  <a:srgbClr val="000000"/>
                </a:solidFill>
                <a:latin typeface="Whitney 1"/>
                <a:ea typeface="Whitney 1"/>
                <a:cs typeface="Whitney 1"/>
                <a:sym typeface="Whitney 1"/>
              </a:rPr>
              <a:t>Orgs must adapt their approaches accordingly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723130" y="2330577"/>
            <a:ext cx="8841740" cy="55972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Managing</a:t>
            </a:r>
          </a:p>
          <a:p>
            <a:pPr algn="ctr">
              <a:lnSpc>
                <a:spcPts val="13871"/>
              </a:lnSpc>
            </a:pPr>
            <a:r>
              <a:rPr lang="en-US" sz="13599" spc="13">
                <a:solidFill>
                  <a:srgbClr val="201547"/>
                </a:solidFill>
                <a:latin typeface="Whitney 4"/>
                <a:ea typeface="Whitney 4"/>
                <a:cs typeface="Whitney 4"/>
                <a:sym typeface="Whitney 4"/>
              </a:rPr>
              <a:t>Volunteers:</a:t>
            </a:r>
          </a:p>
          <a:p>
            <a:pPr algn="ctr">
              <a:lnSpc>
                <a:spcPts val="13871"/>
              </a:lnSpc>
            </a:pPr>
            <a:r>
              <a:rPr lang="en-US" sz="13599" spc="13">
                <a:solidFill>
                  <a:srgbClr val="201547"/>
                </a:solidFill>
                <a:latin typeface="Whitney 4"/>
                <a:ea typeface="Whitney 4"/>
                <a:cs typeface="Whitney 4"/>
                <a:sym typeface="Whitney 4"/>
              </a:rPr>
              <a:t>Prehiring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634168" y="1124897"/>
            <a:ext cx="6004929" cy="8124242"/>
          </a:xfrm>
          <a:custGeom>
            <a:avLst/>
            <a:gdLst/>
            <a:ahLst/>
            <a:cxnLst/>
            <a:rect l="l" t="t" r="r" b="b"/>
            <a:pathLst>
              <a:path w="6004929" h="8124242">
                <a:moveTo>
                  <a:pt x="0" y="0"/>
                </a:moveTo>
                <a:lnTo>
                  <a:pt x="6004928" y="0"/>
                </a:lnTo>
                <a:lnTo>
                  <a:pt x="6004928" y="8124241"/>
                </a:lnTo>
                <a:lnTo>
                  <a:pt x="0" y="8124241"/>
                </a:lnTo>
                <a:lnTo>
                  <a:pt x="0" y="0"/>
                </a:lnTo>
                <a:close/>
              </a:path>
            </a:pathLst>
          </a:custGeom>
          <a:blipFill>
            <a:blip r:embed="rId3"/>
            <a:stretch>
              <a:fillRect l="-2113" b="-112"/>
            </a:stretch>
          </a:blipFill>
        </p:spPr>
        <p:txBody>
          <a:bodyPr/>
          <a:lstStyle/>
          <a:p>
            <a:endParaRPr lang="en-US"/>
          </a:p>
        </p:txBody>
      </p:sp>
      <p:sp>
        <p:nvSpPr>
          <p:cNvPr id="6" name="TextBox 6"/>
          <p:cNvSpPr txBox="1"/>
          <p:nvPr/>
        </p:nvSpPr>
        <p:spPr>
          <a:xfrm>
            <a:off x="9765275" y="1181840"/>
            <a:ext cx="6872749" cy="1067435"/>
          </a:xfrm>
          <a:prstGeom prst="rect">
            <a:avLst/>
          </a:prstGeom>
        </p:spPr>
        <p:txBody>
          <a:bodyPr lIns="0" tIns="0" rIns="0" bIns="0" rtlCol="0" anchor="t">
            <a:spAutoFit/>
          </a:bodyPr>
          <a:lstStyle/>
          <a:p>
            <a:pPr algn="ctr">
              <a:lnSpc>
                <a:spcPts val="7840"/>
              </a:lnSpc>
            </a:pPr>
            <a:r>
              <a:rPr lang="en-US" sz="5600">
                <a:solidFill>
                  <a:srgbClr val="000000"/>
                </a:solidFill>
                <a:latin typeface="Whitney 3"/>
                <a:ea typeface="Whitney 3"/>
                <a:cs typeface="Whitney 3"/>
                <a:sym typeface="Whitney 3"/>
              </a:rPr>
              <a:t>10 Steps to Screening</a:t>
            </a:r>
          </a:p>
        </p:txBody>
      </p:sp>
      <p:sp>
        <p:nvSpPr>
          <p:cNvPr id="7" name="TextBox 7"/>
          <p:cNvSpPr txBox="1"/>
          <p:nvPr/>
        </p:nvSpPr>
        <p:spPr>
          <a:xfrm>
            <a:off x="9899383" y="2303188"/>
            <a:ext cx="6604535" cy="6384882"/>
          </a:xfrm>
          <a:prstGeom prst="rect">
            <a:avLst/>
          </a:prstGeom>
        </p:spPr>
        <p:txBody>
          <a:bodyPr lIns="0" tIns="0" rIns="0" bIns="0" rtlCol="0" anchor="t">
            <a:spAutoFit/>
          </a:bodyPr>
          <a:lstStyle/>
          <a:p>
            <a:pPr algn="ctr">
              <a:lnSpc>
                <a:spcPts val="5084"/>
              </a:lnSpc>
            </a:pPr>
            <a:r>
              <a:rPr lang="en-US" sz="3100">
                <a:solidFill>
                  <a:srgbClr val="000000"/>
                </a:solidFill>
                <a:latin typeface="Whitney 1"/>
                <a:ea typeface="Whitney 1"/>
                <a:cs typeface="Whitney 1"/>
                <a:sym typeface="Whitney 1"/>
              </a:rPr>
              <a:t>Risk Assessment</a:t>
            </a:r>
          </a:p>
          <a:p>
            <a:pPr algn="ctr">
              <a:lnSpc>
                <a:spcPts val="5084"/>
              </a:lnSpc>
            </a:pPr>
            <a:r>
              <a:rPr lang="en-US" sz="3100">
                <a:solidFill>
                  <a:srgbClr val="000000"/>
                </a:solidFill>
                <a:latin typeface="Whitney 1"/>
                <a:ea typeface="Whitney 1"/>
                <a:cs typeface="Whitney 1"/>
                <a:sym typeface="Whitney 1"/>
              </a:rPr>
              <a:t>Position Assignment</a:t>
            </a:r>
          </a:p>
          <a:p>
            <a:pPr algn="ctr">
              <a:lnSpc>
                <a:spcPts val="5084"/>
              </a:lnSpc>
            </a:pPr>
            <a:r>
              <a:rPr lang="en-US" sz="3100">
                <a:solidFill>
                  <a:srgbClr val="000000"/>
                </a:solidFill>
                <a:latin typeface="Whitney 1"/>
                <a:ea typeface="Whitney 1"/>
                <a:cs typeface="Whitney 1"/>
                <a:sym typeface="Whitney 1"/>
              </a:rPr>
              <a:t>Recruitment</a:t>
            </a:r>
          </a:p>
          <a:p>
            <a:pPr algn="ctr">
              <a:lnSpc>
                <a:spcPts val="5084"/>
              </a:lnSpc>
            </a:pPr>
            <a:r>
              <a:rPr lang="en-US" sz="3100">
                <a:solidFill>
                  <a:srgbClr val="000000"/>
                </a:solidFill>
                <a:latin typeface="Whitney 1"/>
                <a:ea typeface="Whitney 1"/>
                <a:cs typeface="Whitney 1"/>
                <a:sym typeface="Whitney 1"/>
              </a:rPr>
              <a:t>Application Forms</a:t>
            </a:r>
          </a:p>
          <a:p>
            <a:pPr algn="ctr">
              <a:lnSpc>
                <a:spcPts val="5084"/>
              </a:lnSpc>
            </a:pPr>
            <a:r>
              <a:rPr lang="en-US" sz="3100">
                <a:solidFill>
                  <a:srgbClr val="000000"/>
                </a:solidFill>
                <a:latin typeface="Whitney 1"/>
                <a:ea typeface="Whitney 1"/>
                <a:cs typeface="Whitney 1"/>
                <a:sym typeface="Whitney 1"/>
              </a:rPr>
              <a:t>Interview</a:t>
            </a:r>
          </a:p>
          <a:p>
            <a:pPr algn="ctr">
              <a:lnSpc>
                <a:spcPts val="5084"/>
              </a:lnSpc>
            </a:pPr>
            <a:r>
              <a:rPr lang="en-US" sz="3100">
                <a:solidFill>
                  <a:srgbClr val="000000"/>
                </a:solidFill>
                <a:latin typeface="Whitney 1"/>
                <a:ea typeface="Whitney 1"/>
                <a:cs typeface="Whitney 1"/>
                <a:sym typeface="Whitney 1"/>
              </a:rPr>
              <a:t>Reference Checks</a:t>
            </a:r>
          </a:p>
          <a:p>
            <a:pPr algn="ctr">
              <a:lnSpc>
                <a:spcPts val="5084"/>
              </a:lnSpc>
            </a:pPr>
            <a:r>
              <a:rPr lang="en-US" sz="3100">
                <a:solidFill>
                  <a:srgbClr val="000000"/>
                </a:solidFill>
                <a:latin typeface="Whitney 1"/>
                <a:ea typeface="Whitney 1"/>
                <a:cs typeface="Whitney 1"/>
                <a:sym typeface="Whitney 1"/>
              </a:rPr>
              <a:t>Background Checks (if needed)</a:t>
            </a:r>
          </a:p>
          <a:p>
            <a:pPr algn="ctr">
              <a:lnSpc>
                <a:spcPts val="5084"/>
              </a:lnSpc>
            </a:pPr>
            <a:r>
              <a:rPr lang="en-US" sz="3100">
                <a:solidFill>
                  <a:srgbClr val="000000"/>
                </a:solidFill>
                <a:latin typeface="Whitney 1"/>
                <a:ea typeface="Whitney 1"/>
                <a:cs typeface="Whitney 1"/>
                <a:sym typeface="Whitney 1"/>
              </a:rPr>
              <a:t>Orientation and Training</a:t>
            </a:r>
          </a:p>
          <a:p>
            <a:pPr algn="ctr">
              <a:lnSpc>
                <a:spcPts val="5084"/>
              </a:lnSpc>
            </a:pPr>
            <a:r>
              <a:rPr lang="en-US" sz="3100">
                <a:solidFill>
                  <a:srgbClr val="000000"/>
                </a:solidFill>
                <a:latin typeface="Whitney 1"/>
                <a:ea typeface="Whitney 1"/>
                <a:cs typeface="Whitney 1"/>
                <a:sym typeface="Whitney 1"/>
              </a:rPr>
              <a:t>Support and Supervision</a:t>
            </a:r>
          </a:p>
          <a:p>
            <a:pPr algn="ctr">
              <a:lnSpc>
                <a:spcPts val="5084"/>
              </a:lnSpc>
            </a:pPr>
            <a:r>
              <a:rPr lang="en-US" sz="3100">
                <a:solidFill>
                  <a:srgbClr val="000000"/>
                </a:solidFill>
                <a:latin typeface="Whitney 1"/>
                <a:ea typeface="Whitney 1"/>
                <a:cs typeface="Whitney 1"/>
                <a:sym typeface="Whitney 1"/>
              </a:rPr>
              <a:t>Follow-up and Feedback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498844" y="1906617"/>
            <a:ext cx="6723377" cy="6474363"/>
          </a:xfrm>
          <a:custGeom>
            <a:avLst/>
            <a:gdLst/>
            <a:ahLst/>
            <a:cxnLst/>
            <a:rect l="l" t="t" r="r" b="b"/>
            <a:pathLst>
              <a:path w="6723377" h="6474363">
                <a:moveTo>
                  <a:pt x="0" y="0"/>
                </a:moveTo>
                <a:lnTo>
                  <a:pt x="6723377" y="0"/>
                </a:lnTo>
                <a:lnTo>
                  <a:pt x="6723377" y="6474362"/>
                </a:lnTo>
                <a:lnTo>
                  <a:pt x="0" y="6474362"/>
                </a:lnTo>
                <a:lnTo>
                  <a:pt x="0" y="0"/>
                </a:lnTo>
                <a:close/>
              </a:path>
            </a:pathLst>
          </a:custGeom>
          <a:blipFill>
            <a:blip r:embed="rId3"/>
            <a:stretch>
              <a:fillRect l="-1849" t="-1513" r="-551" b="-1503"/>
            </a:stretch>
          </a:blipFill>
        </p:spPr>
        <p:txBody>
          <a:bodyPr/>
          <a:lstStyle/>
          <a:p>
            <a:endParaRPr lang="en-US"/>
          </a:p>
        </p:txBody>
      </p:sp>
      <p:sp>
        <p:nvSpPr>
          <p:cNvPr id="6" name="TextBox 6"/>
          <p:cNvSpPr txBox="1"/>
          <p:nvPr/>
        </p:nvSpPr>
        <p:spPr>
          <a:xfrm>
            <a:off x="2809319" y="1330949"/>
            <a:ext cx="4554061"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Risk and Policy</a:t>
            </a:r>
          </a:p>
        </p:txBody>
      </p:sp>
      <p:sp>
        <p:nvSpPr>
          <p:cNvPr id="7" name="TextBox 7"/>
          <p:cNvSpPr txBox="1"/>
          <p:nvPr/>
        </p:nvSpPr>
        <p:spPr>
          <a:xfrm>
            <a:off x="1532890" y="2701401"/>
            <a:ext cx="7106920" cy="485660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Assessing the risks of a volunteer opportunity often leads to the development of policy. We talk about them as being related.</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Risks are perfectly natural and not evidence that you’re doing something wrong. How we manage them is what is important.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64305" y="2536111"/>
            <a:ext cx="8161223" cy="5171710"/>
          </a:xfrm>
          <a:custGeom>
            <a:avLst/>
            <a:gdLst/>
            <a:ahLst/>
            <a:cxnLst/>
            <a:rect l="l" t="t" r="r" b="b"/>
            <a:pathLst>
              <a:path w="8161223" h="5171710">
                <a:moveTo>
                  <a:pt x="0" y="0"/>
                </a:moveTo>
                <a:lnTo>
                  <a:pt x="8161223" y="0"/>
                </a:lnTo>
                <a:lnTo>
                  <a:pt x="8161223" y="5171711"/>
                </a:lnTo>
                <a:lnTo>
                  <a:pt x="0" y="5171711"/>
                </a:lnTo>
                <a:lnTo>
                  <a:pt x="0" y="0"/>
                </a:lnTo>
                <a:close/>
              </a:path>
            </a:pathLst>
          </a:custGeom>
          <a:blipFill>
            <a:blip r:embed="rId3"/>
            <a:stretch>
              <a:fillRect l="-269" t="-527" r="-515" b="-1360"/>
            </a:stretch>
          </a:blipFill>
        </p:spPr>
        <p:txBody>
          <a:bodyPr/>
          <a:lstStyle/>
          <a:p>
            <a:endParaRPr lang="en-US"/>
          </a:p>
        </p:txBody>
      </p:sp>
      <p:sp>
        <p:nvSpPr>
          <p:cNvPr id="6" name="TextBox 6"/>
          <p:cNvSpPr txBox="1"/>
          <p:nvPr/>
        </p:nvSpPr>
        <p:spPr>
          <a:xfrm>
            <a:off x="11177191" y="1330949"/>
            <a:ext cx="4048919"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What is risk?</a:t>
            </a:r>
          </a:p>
        </p:txBody>
      </p:sp>
      <p:sp>
        <p:nvSpPr>
          <p:cNvPr id="7" name="TextBox 7"/>
          <p:cNvSpPr txBox="1"/>
          <p:nvPr/>
        </p:nvSpPr>
        <p:spPr>
          <a:xfrm>
            <a:off x="9648190" y="2701401"/>
            <a:ext cx="7106920" cy="539000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Risk describes the uncertainty surrounding possible outcomes that could result in a negative impact.</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A risk assessment is the process by which you identify the possible risks that might be present or could occur.</a:t>
            </a: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It may also include assessing the mitigation factors that are currently in place to lessen or control those risks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648190" y="2747007"/>
            <a:ext cx="7106920" cy="593483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First, we have to assess the risk. </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This can be done through various methods. Risk identification checklists, individual volunteer position assessments, seeking feedback, etc.</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For examples of how to manage risk, refer to the printed resources on your tables.</a:t>
            </a:r>
          </a:p>
        </p:txBody>
      </p:sp>
      <p:sp>
        <p:nvSpPr>
          <p:cNvPr id="6" name="TextBox 6"/>
          <p:cNvSpPr txBox="1"/>
          <p:nvPr/>
        </p:nvSpPr>
        <p:spPr>
          <a:xfrm>
            <a:off x="9368472" y="1376555"/>
            <a:ext cx="7666355"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How do we manage risk?</a:t>
            </a:r>
          </a:p>
        </p:txBody>
      </p:sp>
      <p:sp>
        <p:nvSpPr>
          <p:cNvPr id="7" name="Freeform 7"/>
          <p:cNvSpPr/>
          <p:nvPr/>
        </p:nvSpPr>
        <p:spPr>
          <a:xfrm>
            <a:off x="564305" y="2536111"/>
            <a:ext cx="8161223" cy="5171710"/>
          </a:xfrm>
          <a:custGeom>
            <a:avLst/>
            <a:gdLst/>
            <a:ahLst/>
            <a:cxnLst/>
            <a:rect l="l" t="t" r="r" b="b"/>
            <a:pathLst>
              <a:path w="8161223" h="5171710">
                <a:moveTo>
                  <a:pt x="0" y="0"/>
                </a:moveTo>
                <a:lnTo>
                  <a:pt x="8161223" y="0"/>
                </a:lnTo>
                <a:lnTo>
                  <a:pt x="8161223" y="5171711"/>
                </a:lnTo>
                <a:lnTo>
                  <a:pt x="0" y="5171711"/>
                </a:lnTo>
                <a:lnTo>
                  <a:pt x="0" y="0"/>
                </a:lnTo>
                <a:close/>
              </a:path>
            </a:pathLst>
          </a:custGeom>
          <a:blipFill>
            <a:blip r:embed="rId3"/>
            <a:stretch>
              <a:fillRect l="-269" t="-527" r="-515" b="-1360"/>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648190" y="2747007"/>
            <a:ext cx="7106920" cy="5390007"/>
          </a:xfrm>
          <a:prstGeom prst="rect">
            <a:avLst/>
          </a:prstGeom>
        </p:spPr>
        <p:txBody>
          <a:bodyPr lIns="0" tIns="0" rIns="0" bIns="0" rtlCol="0" anchor="t">
            <a:spAutoFit/>
          </a:bodyPr>
          <a:lstStyle/>
          <a:p>
            <a:pPr marL="690881" lvl="1" indent="-345440" algn="l">
              <a:lnSpc>
                <a:spcPts val="4224"/>
              </a:lnSpc>
              <a:buFont typeface="Arial"/>
              <a:buChar char="•"/>
            </a:pPr>
            <a:r>
              <a:rPr lang="en-US" sz="3200" u="sng">
                <a:solidFill>
                  <a:srgbClr val="000000"/>
                </a:solidFill>
                <a:latin typeface="Whitney 1"/>
                <a:ea typeface="Whitney 1"/>
                <a:cs typeface="Whitney 1"/>
                <a:sym typeface="Whitney 1"/>
              </a:rPr>
              <a:t>Avoid:</a:t>
            </a:r>
            <a:r>
              <a:rPr lang="en-US" sz="3200">
                <a:solidFill>
                  <a:srgbClr val="000000"/>
                </a:solidFill>
                <a:latin typeface="Whitney 1"/>
                <a:ea typeface="Whitney 1"/>
                <a:cs typeface="Whitney 1"/>
                <a:sym typeface="Whitney 1"/>
              </a:rPr>
              <a:t> Removing the related task, role, event, or program entirely</a:t>
            </a:r>
          </a:p>
          <a:p>
            <a:pPr marL="690881" lvl="1" indent="-345440" algn="l">
              <a:lnSpc>
                <a:spcPts val="4224"/>
              </a:lnSpc>
              <a:buFont typeface="Arial"/>
              <a:buChar char="•"/>
            </a:pPr>
            <a:r>
              <a:rPr lang="en-US" sz="3200" u="sng">
                <a:solidFill>
                  <a:srgbClr val="000000"/>
                </a:solidFill>
                <a:latin typeface="Whitney 1"/>
                <a:ea typeface="Whitney 1"/>
                <a:cs typeface="Whitney 1"/>
                <a:sym typeface="Whitney 1"/>
              </a:rPr>
              <a:t>Transfer:</a:t>
            </a:r>
            <a:r>
              <a:rPr lang="en-US" sz="3200">
                <a:solidFill>
                  <a:srgbClr val="000000"/>
                </a:solidFill>
                <a:latin typeface="Whitney 1"/>
                <a:ea typeface="Whitney 1"/>
                <a:cs typeface="Whitney 1"/>
                <a:sym typeface="Whitney 1"/>
              </a:rPr>
              <a:t> To move the responsibility of managing the risk from one source to another</a:t>
            </a:r>
          </a:p>
          <a:p>
            <a:pPr marL="690881" lvl="1" indent="-345440" algn="l">
              <a:lnSpc>
                <a:spcPts val="4224"/>
              </a:lnSpc>
              <a:buFont typeface="Arial"/>
              <a:buChar char="•"/>
            </a:pPr>
            <a:r>
              <a:rPr lang="en-US" sz="3200" u="sng">
                <a:solidFill>
                  <a:srgbClr val="000000"/>
                </a:solidFill>
                <a:latin typeface="Whitney 1"/>
                <a:ea typeface="Whitney 1"/>
                <a:cs typeface="Whitney 1"/>
                <a:sym typeface="Whitney 1"/>
              </a:rPr>
              <a:t>Mitigate:</a:t>
            </a:r>
            <a:r>
              <a:rPr lang="en-US" sz="3200">
                <a:solidFill>
                  <a:srgbClr val="000000"/>
                </a:solidFill>
                <a:latin typeface="Whitney 1"/>
                <a:ea typeface="Whitney 1"/>
                <a:cs typeface="Whitney 1"/>
                <a:sym typeface="Whitney 1"/>
              </a:rPr>
              <a:t> Enacting a strategy to act against the risk and then monitoring the result</a:t>
            </a:r>
          </a:p>
          <a:p>
            <a:pPr marL="690881" lvl="1" indent="-345440" algn="l">
              <a:lnSpc>
                <a:spcPts val="4224"/>
              </a:lnSpc>
              <a:buFont typeface="Arial"/>
              <a:buChar char="•"/>
            </a:pPr>
            <a:r>
              <a:rPr lang="en-US" sz="3200" u="sng">
                <a:solidFill>
                  <a:srgbClr val="000000"/>
                </a:solidFill>
                <a:latin typeface="Whitney 1"/>
                <a:ea typeface="Whitney 1"/>
                <a:cs typeface="Whitney 1"/>
                <a:sym typeface="Whitney 1"/>
              </a:rPr>
              <a:t>Accept:</a:t>
            </a:r>
            <a:r>
              <a:rPr lang="en-US" sz="3200">
                <a:solidFill>
                  <a:srgbClr val="000000"/>
                </a:solidFill>
                <a:latin typeface="Whitney 1"/>
                <a:ea typeface="Whitney 1"/>
                <a:cs typeface="Whitney 1"/>
                <a:sym typeface="Whitney 1"/>
              </a:rPr>
              <a:t> You acknowledge the risk but do nothing further</a:t>
            </a:r>
          </a:p>
        </p:txBody>
      </p:sp>
      <p:sp>
        <p:nvSpPr>
          <p:cNvPr id="6" name="TextBox 6"/>
          <p:cNvSpPr txBox="1"/>
          <p:nvPr/>
        </p:nvSpPr>
        <p:spPr>
          <a:xfrm>
            <a:off x="9368472" y="1376555"/>
            <a:ext cx="7666355"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How do we manage risk?</a:t>
            </a:r>
          </a:p>
        </p:txBody>
      </p:sp>
      <p:sp>
        <p:nvSpPr>
          <p:cNvPr id="7" name="Freeform 7"/>
          <p:cNvSpPr/>
          <p:nvPr/>
        </p:nvSpPr>
        <p:spPr>
          <a:xfrm>
            <a:off x="564305" y="2536111"/>
            <a:ext cx="8161223" cy="5171710"/>
          </a:xfrm>
          <a:custGeom>
            <a:avLst/>
            <a:gdLst/>
            <a:ahLst/>
            <a:cxnLst/>
            <a:rect l="l" t="t" r="r" b="b"/>
            <a:pathLst>
              <a:path w="8161223" h="5171710">
                <a:moveTo>
                  <a:pt x="0" y="0"/>
                </a:moveTo>
                <a:lnTo>
                  <a:pt x="8161223" y="0"/>
                </a:lnTo>
                <a:lnTo>
                  <a:pt x="8161223" y="5171711"/>
                </a:lnTo>
                <a:lnTo>
                  <a:pt x="0" y="5171711"/>
                </a:lnTo>
                <a:lnTo>
                  <a:pt x="0" y="0"/>
                </a:lnTo>
                <a:close/>
              </a:path>
            </a:pathLst>
          </a:custGeom>
          <a:blipFill>
            <a:blip r:embed="rId3"/>
            <a:stretch>
              <a:fillRect l="-269" t="-527" r="-515" b="-1360"/>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536103" y="3150078"/>
            <a:ext cx="7331093" cy="592340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Layering up your risk assessment strategies to cover the gaps other strategies may have.</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But be sure to apply the principle of Reasonable measures, Reasonably applied – your risk mitigation measures shouldn’t become to burdensome on your organization or create barriers for volunteer engagement. </a:t>
            </a:r>
          </a:p>
          <a:p>
            <a:pPr algn="l">
              <a:lnSpc>
                <a:spcPts val="4224"/>
              </a:lnSpc>
            </a:pPr>
            <a:endParaRPr lang="en-US" sz="3200">
              <a:solidFill>
                <a:srgbClr val="000000"/>
              </a:solidFill>
              <a:latin typeface="Whitney 1"/>
              <a:ea typeface="Whitney 1"/>
              <a:cs typeface="Whitney 1"/>
              <a:sym typeface="Whitney 1"/>
            </a:endParaRPr>
          </a:p>
        </p:txBody>
      </p:sp>
      <p:sp>
        <p:nvSpPr>
          <p:cNvPr id="6" name="TextBox 6"/>
          <p:cNvSpPr txBox="1"/>
          <p:nvPr/>
        </p:nvSpPr>
        <p:spPr>
          <a:xfrm>
            <a:off x="10375106" y="1548005"/>
            <a:ext cx="5653088" cy="1706848"/>
          </a:xfrm>
          <a:prstGeom prst="rect">
            <a:avLst/>
          </a:prstGeom>
        </p:spPr>
        <p:txBody>
          <a:bodyPr lIns="0" tIns="0" rIns="0" bIns="0" rtlCol="0" anchor="t">
            <a:spAutoFit/>
          </a:bodyPr>
          <a:lstStyle/>
          <a:p>
            <a:pPr algn="ctr">
              <a:lnSpc>
                <a:spcPts val="6207"/>
              </a:lnSpc>
            </a:pPr>
            <a:r>
              <a:rPr lang="en-US" sz="5747">
                <a:solidFill>
                  <a:srgbClr val="000000"/>
                </a:solidFill>
                <a:latin typeface="Whitney 3"/>
                <a:ea typeface="Whitney 3"/>
                <a:cs typeface="Whitney 3"/>
                <a:sym typeface="Whitney 3"/>
              </a:rPr>
              <a:t>The Swiss Cheese </a:t>
            </a:r>
          </a:p>
          <a:p>
            <a:pPr algn="ctr">
              <a:lnSpc>
                <a:spcPts val="6207"/>
              </a:lnSpc>
            </a:pPr>
            <a:r>
              <a:rPr lang="en-US" sz="5747">
                <a:solidFill>
                  <a:srgbClr val="000000"/>
                </a:solidFill>
                <a:latin typeface="Whitney 3"/>
                <a:ea typeface="Whitney 3"/>
                <a:cs typeface="Whitney 3"/>
                <a:sym typeface="Whitney 3"/>
              </a:rPr>
              <a:t>Method</a:t>
            </a:r>
          </a:p>
        </p:txBody>
      </p:sp>
      <p:sp>
        <p:nvSpPr>
          <p:cNvPr id="7" name="Freeform 7"/>
          <p:cNvSpPr/>
          <p:nvPr/>
        </p:nvSpPr>
        <p:spPr>
          <a:xfrm>
            <a:off x="564305" y="2536111"/>
            <a:ext cx="8161223" cy="5171710"/>
          </a:xfrm>
          <a:custGeom>
            <a:avLst/>
            <a:gdLst/>
            <a:ahLst/>
            <a:cxnLst/>
            <a:rect l="l" t="t" r="r" b="b"/>
            <a:pathLst>
              <a:path w="8161223" h="5171710">
                <a:moveTo>
                  <a:pt x="0" y="0"/>
                </a:moveTo>
                <a:lnTo>
                  <a:pt x="8161223" y="0"/>
                </a:lnTo>
                <a:lnTo>
                  <a:pt x="8161223" y="5171711"/>
                </a:lnTo>
                <a:lnTo>
                  <a:pt x="0" y="5171711"/>
                </a:lnTo>
                <a:lnTo>
                  <a:pt x="0" y="0"/>
                </a:lnTo>
                <a:close/>
              </a:path>
            </a:pathLst>
          </a:custGeom>
          <a:blipFill>
            <a:blip r:embed="rId3"/>
            <a:stretch>
              <a:fillRect l="-269" t="-527" r="-515" b="-1360"/>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178149"/>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26581" y="1337781"/>
            <a:ext cx="7011816" cy="7611510"/>
          </a:xfrm>
          <a:custGeom>
            <a:avLst/>
            <a:gdLst/>
            <a:ahLst/>
            <a:cxnLst/>
            <a:rect l="l" t="t" r="r" b="b"/>
            <a:pathLst>
              <a:path w="7011816" h="7611510">
                <a:moveTo>
                  <a:pt x="0" y="0"/>
                </a:moveTo>
                <a:lnTo>
                  <a:pt x="7011816" y="0"/>
                </a:lnTo>
                <a:lnTo>
                  <a:pt x="7011816" y="7611510"/>
                </a:lnTo>
                <a:lnTo>
                  <a:pt x="0" y="7611510"/>
                </a:lnTo>
                <a:lnTo>
                  <a:pt x="0" y="0"/>
                </a:lnTo>
                <a:close/>
              </a:path>
            </a:pathLst>
          </a:custGeom>
          <a:blipFill>
            <a:blip r:embed="rId3"/>
            <a:stretch>
              <a:fillRect l="-1332" t="-1051" r="-1328" b="-1050"/>
            </a:stretch>
          </a:blipFill>
        </p:spPr>
        <p:txBody>
          <a:bodyPr/>
          <a:lstStyle/>
          <a:p>
            <a:endParaRPr lang="en-US"/>
          </a:p>
        </p:txBody>
      </p:sp>
      <p:sp>
        <p:nvSpPr>
          <p:cNvPr id="6" name="TextBox 6"/>
          <p:cNvSpPr txBox="1"/>
          <p:nvPr/>
        </p:nvSpPr>
        <p:spPr>
          <a:xfrm>
            <a:off x="9648190" y="3694061"/>
            <a:ext cx="7106920" cy="5269103"/>
          </a:xfrm>
          <a:prstGeom prst="rect">
            <a:avLst/>
          </a:prstGeom>
        </p:spPr>
        <p:txBody>
          <a:bodyPr lIns="0" tIns="0" rIns="0" bIns="0" rtlCol="0" anchor="t">
            <a:spAutoFit/>
          </a:bodyPr>
          <a:lstStyle/>
          <a:p>
            <a:pPr marL="690881" lvl="1" indent="-345440" algn="l">
              <a:lnSpc>
                <a:spcPts val="4576"/>
              </a:lnSpc>
              <a:buFont typeface="Arial"/>
              <a:buChar char="•"/>
            </a:pPr>
            <a:r>
              <a:rPr lang="en-US" sz="3200">
                <a:solidFill>
                  <a:srgbClr val="000000"/>
                </a:solidFill>
                <a:latin typeface="Whitney 1"/>
                <a:ea typeface="Whitney 1"/>
                <a:cs typeface="Whitney 1"/>
                <a:sym typeface="Whitney 1"/>
              </a:rPr>
              <a:t>No consistent definition</a:t>
            </a:r>
          </a:p>
          <a:p>
            <a:pPr marL="690881" lvl="1" indent="-345440" algn="l">
              <a:lnSpc>
                <a:spcPts val="4576"/>
              </a:lnSpc>
              <a:buFont typeface="Arial"/>
              <a:buChar char="•"/>
            </a:pPr>
            <a:r>
              <a:rPr lang="en-US" sz="3200">
                <a:solidFill>
                  <a:srgbClr val="000000"/>
                </a:solidFill>
                <a:latin typeface="Whitney 1"/>
                <a:ea typeface="Whitney 1"/>
                <a:cs typeface="Whitney 1"/>
                <a:sym typeface="Whitney 1"/>
              </a:rPr>
              <a:t>The whole policy document should apply to everyone</a:t>
            </a:r>
          </a:p>
          <a:p>
            <a:pPr marL="690881" lvl="1" indent="-345440" algn="l">
              <a:lnSpc>
                <a:spcPts val="4576"/>
              </a:lnSpc>
              <a:buFont typeface="Arial"/>
              <a:buChar char="•"/>
            </a:pPr>
            <a:r>
              <a:rPr lang="en-US" sz="3200">
                <a:solidFill>
                  <a:srgbClr val="000000"/>
                </a:solidFill>
                <a:latin typeface="Whitney 1"/>
                <a:ea typeface="Whitney 1"/>
                <a:cs typeface="Whitney 1"/>
                <a:sym typeface="Whitney 1"/>
              </a:rPr>
              <a:t>States a boundary- what is and isn’t okay</a:t>
            </a:r>
          </a:p>
          <a:p>
            <a:pPr marL="690881" lvl="1" indent="-345440" algn="l">
              <a:lnSpc>
                <a:spcPts val="4576"/>
              </a:lnSpc>
              <a:buFont typeface="Arial"/>
              <a:buChar char="•"/>
            </a:pPr>
            <a:r>
              <a:rPr lang="en-US" sz="3200">
                <a:solidFill>
                  <a:srgbClr val="000000"/>
                </a:solidFill>
                <a:latin typeface="Whitney 1"/>
                <a:ea typeface="Whitney 1"/>
                <a:cs typeface="Whitney 1"/>
                <a:sym typeface="Whitney 1"/>
              </a:rPr>
              <a:t>Provides guidelines for decision-making</a:t>
            </a:r>
          </a:p>
          <a:p>
            <a:pPr marL="690881" lvl="1" indent="-345440" algn="l">
              <a:lnSpc>
                <a:spcPts val="4576"/>
              </a:lnSpc>
              <a:buFont typeface="Arial"/>
              <a:buChar char="•"/>
            </a:pPr>
            <a:r>
              <a:rPr lang="en-US" sz="3200">
                <a:solidFill>
                  <a:srgbClr val="000000"/>
                </a:solidFill>
                <a:latin typeface="Whitney 1"/>
                <a:ea typeface="Whitney 1"/>
                <a:cs typeface="Whitney 1"/>
                <a:sym typeface="Whitney 1"/>
              </a:rPr>
              <a:t>Often viewed as separate from procedures </a:t>
            </a:r>
          </a:p>
        </p:txBody>
      </p:sp>
      <p:sp>
        <p:nvSpPr>
          <p:cNvPr id="7" name="TextBox 7"/>
          <p:cNvSpPr txBox="1"/>
          <p:nvPr/>
        </p:nvSpPr>
        <p:spPr>
          <a:xfrm>
            <a:off x="10095786" y="1480398"/>
            <a:ext cx="6211729" cy="2120954"/>
          </a:xfrm>
          <a:prstGeom prst="rect">
            <a:avLst/>
          </a:prstGeom>
        </p:spPr>
        <p:txBody>
          <a:bodyPr lIns="0" tIns="0" rIns="0" bIns="0" rtlCol="0" anchor="t">
            <a:spAutoFit/>
          </a:bodyPr>
          <a:lstStyle/>
          <a:p>
            <a:pPr algn="ctr">
              <a:lnSpc>
                <a:spcPts val="8047"/>
              </a:lnSpc>
            </a:pPr>
            <a:r>
              <a:rPr lang="en-US" sz="5747">
                <a:solidFill>
                  <a:srgbClr val="000000"/>
                </a:solidFill>
                <a:latin typeface="Whitney 3"/>
                <a:ea typeface="Whitney 3"/>
                <a:cs typeface="Whitney 3"/>
                <a:sym typeface="Whitney 3"/>
              </a:rPr>
              <a:t>Some key aspects of</a:t>
            </a:r>
          </a:p>
          <a:p>
            <a:pPr algn="ctr">
              <a:lnSpc>
                <a:spcPts val="8047"/>
              </a:lnSpc>
              <a:spcBef>
                <a:spcPct val="0"/>
              </a:spcBef>
            </a:pPr>
            <a:r>
              <a:rPr lang="en-US" sz="5747">
                <a:solidFill>
                  <a:srgbClr val="000000"/>
                </a:solidFill>
                <a:latin typeface="Whitney 3"/>
                <a:ea typeface="Whitney 3"/>
                <a:cs typeface="Whitney 3"/>
                <a:sym typeface="Whitney 3"/>
              </a:rPr>
              <a:t>policy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16230600" cy="8358759"/>
          </a:xfrm>
          <a:custGeom>
            <a:avLst/>
            <a:gdLst/>
            <a:ahLst/>
            <a:cxnLst/>
            <a:rect l="l" t="t" r="r" b="b"/>
            <a:pathLst>
              <a:path w="16230600" h="8358759">
                <a:moveTo>
                  <a:pt x="0" y="0"/>
                </a:moveTo>
                <a:lnTo>
                  <a:pt x="16230600" y="0"/>
                </a:lnTo>
                <a:lnTo>
                  <a:pt x="16230600" y="8358759"/>
                </a:lnTo>
                <a:lnTo>
                  <a:pt x="0" y="8358759"/>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0065689" y="878587"/>
            <a:ext cx="6574847" cy="8529827"/>
          </a:xfrm>
          <a:custGeom>
            <a:avLst/>
            <a:gdLst/>
            <a:ahLst/>
            <a:cxnLst/>
            <a:rect l="l" t="t" r="r" b="b"/>
            <a:pathLst>
              <a:path w="6574847" h="8529827">
                <a:moveTo>
                  <a:pt x="0" y="0"/>
                </a:moveTo>
                <a:lnTo>
                  <a:pt x="6574848" y="0"/>
                </a:lnTo>
                <a:lnTo>
                  <a:pt x="6574848" y="8529826"/>
                </a:lnTo>
                <a:lnTo>
                  <a:pt x="0" y="8529826"/>
                </a:lnTo>
                <a:lnTo>
                  <a:pt x="0" y="0"/>
                </a:lnTo>
                <a:close/>
              </a:path>
            </a:pathLst>
          </a:custGeom>
          <a:blipFill>
            <a:blip r:embed="rId3"/>
            <a:stretch>
              <a:fillRect/>
            </a:stretch>
          </a:blipFill>
          <a:ln w="114300" cap="sq">
            <a:gradFill>
              <a:gsLst>
                <a:gs pos="0">
                  <a:srgbClr val="FFDE59">
                    <a:alpha val="100000"/>
                  </a:srgbClr>
                </a:gs>
                <a:gs pos="100000">
                  <a:srgbClr val="FF914D">
                    <a:alpha val="100000"/>
                  </a:srgbClr>
                </a:gs>
              </a:gsLst>
              <a:lin ang="0"/>
            </a:gradFill>
            <a:prstDash val="solid"/>
            <a:miter/>
          </a:ln>
        </p:spPr>
        <p:txBody>
          <a:bodyPr/>
          <a:lstStyle/>
          <a:p>
            <a:endParaRPr lang="en-US"/>
          </a:p>
        </p:txBody>
      </p:sp>
      <p:sp>
        <p:nvSpPr>
          <p:cNvPr id="3" name="TextBox 3"/>
          <p:cNvSpPr txBox="1"/>
          <p:nvPr/>
        </p:nvSpPr>
        <p:spPr>
          <a:xfrm>
            <a:off x="1028700" y="1298830"/>
            <a:ext cx="8314652" cy="38446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VA</a:t>
            </a:r>
          </a:p>
          <a:p>
            <a:pPr algn="ctr">
              <a:lnSpc>
                <a:spcPts val="13871"/>
              </a:lnSpc>
            </a:pPr>
            <a:r>
              <a:rPr lang="en-US" sz="13599" spc="13">
                <a:solidFill>
                  <a:srgbClr val="201547"/>
                </a:solidFill>
                <a:latin typeface="Whitney 4"/>
                <a:ea typeface="Whitney 4"/>
                <a:cs typeface="Whitney 4"/>
                <a:sym typeface="Whitney 4"/>
              </a:rPr>
              <a:t>Resource!</a:t>
            </a:r>
          </a:p>
        </p:txBody>
      </p:sp>
      <p:pic>
        <p:nvPicPr>
          <p:cNvPr id="6" name="Picture 5">
            <a:extLst>
              <a:ext uri="{FF2B5EF4-FFF2-40B4-BE49-F238E27FC236}">
                <a16:creationId xmlns:a16="http://schemas.microsoft.com/office/drawing/2014/main" id="{A21CCFD0-ADFD-E929-8673-3FBF8AAEEF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1642" y="4939828"/>
            <a:ext cx="4468586" cy="446858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200774" y="1046143"/>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822049" y="2812733"/>
            <a:ext cx="6872749" cy="4518660"/>
          </a:xfrm>
          <a:prstGeom prst="rect">
            <a:avLst/>
          </a:prstGeom>
        </p:spPr>
        <p:txBody>
          <a:bodyPr lIns="0" tIns="0" rIns="0" bIns="0" rtlCol="0" anchor="t">
            <a:spAutoFit/>
          </a:bodyPr>
          <a:lstStyle/>
          <a:p>
            <a:pPr algn="ctr">
              <a:lnSpc>
                <a:spcPts val="5040"/>
              </a:lnSpc>
            </a:pPr>
            <a:r>
              <a:rPr lang="en-US" sz="3600">
                <a:solidFill>
                  <a:srgbClr val="000000"/>
                </a:solidFill>
                <a:latin typeface="Whitney 3"/>
                <a:ea typeface="Whitney 3"/>
                <a:cs typeface="Whitney 3"/>
                <a:sym typeface="Whitney 3"/>
              </a:rPr>
              <a:t>Use the blank volunteer position descriptions on your tables to make some descriptions for your organization’s volunteers. After, discuss with the group what was useful or not useful about the process.</a:t>
            </a:r>
          </a:p>
        </p:txBody>
      </p:sp>
      <p:sp>
        <p:nvSpPr>
          <p:cNvPr id="6" name="Freeform 6"/>
          <p:cNvSpPr/>
          <p:nvPr/>
        </p:nvSpPr>
        <p:spPr>
          <a:xfrm>
            <a:off x="11383453" y="2017562"/>
            <a:ext cx="4931819" cy="6351586"/>
          </a:xfrm>
          <a:custGeom>
            <a:avLst/>
            <a:gdLst/>
            <a:ahLst/>
            <a:cxnLst/>
            <a:rect l="l" t="t" r="r" b="b"/>
            <a:pathLst>
              <a:path w="4931819" h="6351586">
                <a:moveTo>
                  <a:pt x="0" y="0"/>
                </a:moveTo>
                <a:lnTo>
                  <a:pt x="4931819" y="0"/>
                </a:lnTo>
                <a:lnTo>
                  <a:pt x="4931819" y="6351586"/>
                </a:lnTo>
                <a:lnTo>
                  <a:pt x="0" y="6351586"/>
                </a:lnTo>
                <a:lnTo>
                  <a:pt x="0" y="0"/>
                </a:lnTo>
                <a:close/>
              </a:path>
            </a:pathLst>
          </a:custGeom>
          <a:blipFill>
            <a:blip r:embed="rId3"/>
            <a:stretch>
              <a:fillRect l="-1572" t="-3385" r="-4695" b="-2365"/>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706982" y="2052801"/>
            <a:ext cx="7957488" cy="6250665"/>
          </a:xfrm>
          <a:custGeom>
            <a:avLst/>
            <a:gdLst/>
            <a:ahLst/>
            <a:cxnLst/>
            <a:rect l="l" t="t" r="r" b="b"/>
            <a:pathLst>
              <a:path w="7957488" h="6250665">
                <a:moveTo>
                  <a:pt x="0" y="0"/>
                </a:moveTo>
                <a:lnTo>
                  <a:pt x="7957488" y="0"/>
                </a:lnTo>
                <a:lnTo>
                  <a:pt x="7957488" y="6250665"/>
                </a:lnTo>
                <a:lnTo>
                  <a:pt x="0" y="6250665"/>
                </a:lnTo>
                <a:lnTo>
                  <a:pt x="0" y="0"/>
                </a:lnTo>
                <a:close/>
              </a:path>
            </a:pathLst>
          </a:custGeom>
          <a:blipFill>
            <a:blip r:embed="rId3"/>
            <a:stretch>
              <a:fillRect l="-860" t="-1390" r="-1493" b="-282"/>
            </a:stretch>
          </a:blipFill>
        </p:spPr>
        <p:txBody>
          <a:bodyPr/>
          <a:lstStyle/>
          <a:p>
            <a:endParaRPr lang="en-US"/>
          </a:p>
        </p:txBody>
      </p:sp>
      <p:sp>
        <p:nvSpPr>
          <p:cNvPr id="6" name="TextBox 6"/>
          <p:cNvSpPr txBox="1"/>
          <p:nvPr/>
        </p:nvSpPr>
        <p:spPr>
          <a:xfrm>
            <a:off x="1619012" y="1330949"/>
            <a:ext cx="6934676"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Volunteer Recruitment</a:t>
            </a:r>
          </a:p>
        </p:txBody>
      </p:sp>
      <p:sp>
        <p:nvSpPr>
          <p:cNvPr id="7" name="TextBox 7"/>
          <p:cNvSpPr txBox="1"/>
          <p:nvPr/>
        </p:nvSpPr>
        <p:spPr>
          <a:xfrm>
            <a:off x="1532890" y="2701401"/>
            <a:ext cx="7106920" cy="592340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Plan, plan, plan!</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Get clear on your organization’s goals and mandate</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Identify the risks associated with the role and include them in a fully developed </a:t>
            </a:r>
            <a:r>
              <a:rPr lang="en-US" sz="3200" u="sng">
                <a:solidFill>
                  <a:srgbClr val="000000"/>
                </a:solidFill>
                <a:latin typeface="Whitney 1"/>
                <a:ea typeface="Whitney 1"/>
                <a:cs typeface="Whitney 1"/>
                <a:sym typeface="Whitney 1"/>
              </a:rPr>
              <a:t>volunteer position description.</a:t>
            </a:r>
          </a:p>
          <a:p>
            <a:pPr algn="l">
              <a:lnSpc>
                <a:spcPts val="4224"/>
              </a:lnSpc>
            </a:pPr>
            <a:endParaRPr lang="en-US" sz="3200" u="sng">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Make a good first impression.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329834" y="1564742"/>
            <a:ext cx="11628331" cy="6881291"/>
          </a:xfrm>
          <a:prstGeom prst="rect">
            <a:avLst/>
          </a:prstGeom>
        </p:spPr>
        <p:txBody>
          <a:bodyPr lIns="0" tIns="0" rIns="0" bIns="0" rtlCol="0" anchor="t">
            <a:spAutoFit/>
          </a:bodyPr>
          <a:lstStyle/>
          <a:p>
            <a:pPr algn="ctr">
              <a:lnSpc>
                <a:spcPts val="9741"/>
              </a:lnSpc>
            </a:pPr>
            <a:r>
              <a:rPr lang="en-US" sz="6958">
                <a:solidFill>
                  <a:srgbClr val="201547"/>
                </a:solidFill>
                <a:latin typeface="Whitney 2"/>
                <a:ea typeface="Whitney 2"/>
                <a:cs typeface="Whitney 2"/>
                <a:sym typeface="Whitney 2"/>
              </a:rPr>
              <a:t>Traditional Recruitment Tactics</a:t>
            </a:r>
          </a:p>
          <a:p>
            <a:pPr algn="ctr">
              <a:lnSpc>
                <a:spcPts val="5040"/>
              </a:lnSpc>
            </a:pPr>
            <a:endParaRPr lang="en-US" sz="6958">
              <a:solidFill>
                <a:srgbClr val="201547"/>
              </a:solidFill>
              <a:latin typeface="Whitney 2"/>
              <a:ea typeface="Whitney 2"/>
              <a:cs typeface="Whitney 2"/>
              <a:sym typeface="Whitney 2"/>
            </a:endParaRPr>
          </a:p>
          <a:p>
            <a:pPr marL="1502243" lvl="1" indent="-751121" algn="ctr">
              <a:lnSpc>
                <a:spcPts val="9741"/>
              </a:lnSpc>
              <a:buAutoNum type="arabicPeriod"/>
            </a:pPr>
            <a:r>
              <a:rPr lang="en-US" sz="6958">
                <a:solidFill>
                  <a:srgbClr val="201547"/>
                </a:solidFill>
                <a:latin typeface="Whitney 2"/>
                <a:ea typeface="Whitney 2"/>
                <a:cs typeface="Whitney 2"/>
                <a:sym typeface="Whitney 2"/>
              </a:rPr>
              <a:t>Mass Appeals</a:t>
            </a:r>
          </a:p>
          <a:p>
            <a:pPr marL="1502243" lvl="1" indent="-751121" algn="ctr">
              <a:lnSpc>
                <a:spcPts val="9741"/>
              </a:lnSpc>
              <a:buAutoNum type="arabicPeriod"/>
            </a:pPr>
            <a:r>
              <a:rPr lang="en-US" sz="6958">
                <a:solidFill>
                  <a:srgbClr val="201547"/>
                </a:solidFill>
                <a:latin typeface="Whitney 2"/>
                <a:ea typeface="Whitney 2"/>
                <a:cs typeface="Whitney 2"/>
                <a:sym typeface="Whitney 2"/>
              </a:rPr>
              <a:t>Targeted Recruitment</a:t>
            </a:r>
          </a:p>
          <a:p>
            <a:pPr marL="1502243" lvl="1" indent="-751121" algn="ctr">
              <a:lnSpc>
                <a:spcPts val="9741"/>
              </a:lnSpc>
              <a:buAutoNum type="arabicPeriod"/>
            </a:pPr>
            <a:r>
              <a:rPr lang="en-US" sz="6958">
                <a:solidFill>
                  <a:srgbClr val="201547"/>
                </a:solidFill>
                <a:latin typeface="Whitney 2"/>
                <a:ea typeface="Whitney 2"/>
                <a:cs typeface="Whitney 2"/>
                <a:sym typeface="Whitney 2"/>
              </a:rPr>
              <a:t>Networking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2235727" y="553876"/>
            <a:ext cx="13816546" cy="8704424"/>
          </a:xfrm>
          <a:custGeom>
            <a:avLst/>
            <a:gdLst/>
            <a:ahLst/>
            <a:cxnLst/>
            <a:rect l="l" t="t" r="r" b="b"/>
            <a:pathLst>
              <a:path w="13816546" h="8704424">
                <a:moveTo>
                  <a:pt x="0" y="0"/>
                </a:moveTo>
                <a:lnTo>
                  <a:pt x="13816546" y="0"/>
                </a:lnTo>
                <a:lnTo>
                  <a:pt x="13816546" y="8704424"/>
                </a:lnTo>
                <a:lnTo>
                  <a:pt x="0" y="8704424"/>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235727" y="9416456"/>
            <a:ext cx="8191976" cy="616451"/>
          </a:xfrm>
          <a:prstGeom prst="rect">
            <a:avLst/>
          </a:prstGeom>
        </p:spPr>
        <p:txBody>
          <a:bodyPr lIns="0" tIns="0" rIns="0" bIns="0" rtlCol="0" anchor="t">
            <a:spAutoFit/>
          </a:bodyPr>
          <a:lstStyle/>
          <a:p>
            <a:pPr algn="ctr">
              <a:lnSpc>
                <a:spcPts val="2520"/>
              </a:lnSpc>
              <a:spcBef>
                <a:spcPct val="0"/>
              </a:spcBef>
            </a:pPr>
            <a:r>
              <a:rPr lang="en-US" sz="1800">
                <a:solidFill>
                  <a:srgbClr val="000000"/>
                </a:solidFill>
                <a:latin typeface="Whitney 1"/>
                <a:ea typeface="Whitney 1"/>
                <a:cs typeface="Whitney 1"/>
                <a:sym typeface="Whitney 1"/>
              </a:rPr>
              <a:t>Source: </a:t>
            </a:r>
            <a:r>
              <a:rPr lang="en-US">
                <a:solidFill>
                  <a:srgbClr val="000000"/>
                </a:solidFill>
                <a:latin typeface="Whitney 1"/>
                <a:ea typeface="Whitney 1"/>
                <a:cs typeface="Whitney 1"/>
                <a:sym typeface="Whitney 1"/>
              </a:rPr>
              <a:t>Government of Alberta, Ministry</a:t>
            </a:r>
            <a:r>
              <a:rPr lang="en-US" sz="1800">
                <a:solidFill>
                  <a:srgbClr val="000000"/>
                </a:solidFill>
                <a:latin typeface="Whitney 1"/>
                <a:ea typeface="Whitney 1"/>
                <a:cs typeface="Whitney 1"/>
                <a:sym typeface="Whitney 1"/>
              </a:rPr>
              <a:t> of Arts, Culture, and Status of Women 2024-2025 Survey of Albertans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795999" y="2793467"/>
            <a:ext cx="14696001" cy="4423841"/>
          </a:xfrm>
          <a:prstGeom prst="rect">
            <a:avLst/>
          </a:prstGeom>
        </p:spPr>
        <p:txBody>
          <a:bodyPr lIns="0" tIns="0" rIns="0" bIns="0" rtlCol="0" anchor="t">
            <a:spAutoFit/>
          </a:bodyPr>
          <a:lstStyle/>
          <a:p>
            <a:pPr algn="ctr">
              <a:lnSpc>
                <a:spcPts val="9741"/>
              </a:lnSpc>
            </a:pPr>
            <a:r>
              <a:rPr lang="en-US" sz="6958">
                <a:solidFill>
                  <a:srgbClr val="201547"/>
                </a:solidFill>
                <a:latin typeface="Whitney 2"/>
                <a:ea typeface="Whitney 2"/>
                <a:cs typeface="Whitney 2"/>
                <a:sym typeface="Whitney 2"/>
              </a:rPr>
              <a:t>Emergent Recruitment Tactics</a:t>
            </a:r>
          </a:p>
          <a:p>
            <a:pPr algn="ctr">
              <a:lnSpc>
                <a:spcPts val="5040"/>
              </a:lnSpc>
            </a:pPr>
            <a:endParaRPr lang="en-US" sz="6958">
              <a:solidFill>
                <a:srgbClr val="201547"/>
              </a:solidFill>
              <a:latin typeface="Whitney 2"/>
              <a:ea typeface="Whitney 2"/>
              <a:cs typeface="Whitney 2"/>
              <a:sym typeface="Whitney 2"/>
            </a:endParaRPr>
          </a:p>
          <a:p>
            <a:pPr marL="1502243" lvl="1" indent="-751121" algn="ctr">
              <a:lnSpc>
                <a:spcPts val="9741"/>
              </a:lnSpc>
              <a:buAutoNum type="arabicPeriod"/>
            </a:pPr>
            <a:r>
              <a:rPr lang="en-US" sz="6958">
                <a:solidFill>
                  <a:srgbClr val="201547"/>
                </a:solidFill>
                <a:latin typeface="Whitney 2"/>
                <a:ea typeface="Whitney 2"/>
                <a:cs typeface="Whitney 2"/>
                <a:sym typeface="Whitney 2"/>
              </a:rPr>
              <a:t>Mobilizing Community Members</a:t>
            </a:r>
          </a:p>
          <a:p>
            <a:pPr marL="1502243" lvl="1" indent="-751121" algn="ctr">
              <a:lnSpc>
                <a:spcPts val="9741"/>
              </a:lnSpc>
              <a:buAutoNum type="arabicPeriod"/>
            </a:pPr>
            <a:r>
              <a:rPr lang="en-US" sz="6958">
                <a:solidFill>
                  <a:srgbClr val="201547"/>
                </a:solidFill>
                <a:latin typeface="Whitney 2"/>
                <a:ea typeface="Whitney 2"/>
                <a:cs typeface="Whitney 2"/>
                <a:sym typeface="Whitney 2"/>
              </a:rPr>
              <a:t>Low-commitment roles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200774" y="1046143"/>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EFEFE"/>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822049" y="2274427"/>
            <a:ext cx="6872749" cy="5255895"/>
          </a:xfrm>
          <a:prstGeom prst="rect">
            <a:avLst/>
          </a:prstGeom>
        </p:spPr>
        <p:txBody>
          <a:bodyPr lIns="0" tIns="0" rIns="0" bIns="0" rtlCol="0" anchor="t">
            <a:spAutoFit/>
          </a:bodyPr>
          <a:lstStyle/>
          <a:p>
            <a:pPr algn="ctr">
              <a:lnSpc>
                <a:spcPts val="5880"/>
              </a:lnSpc>
            </a:pPr>
            <a:r>
              <a:rPr lang="en-US" sz="4200">
                <a:solidFill>
                  <a:srgbClr val="000000"/>
                </a:solidFill>
                <a:latin typeface="Whitney 3"/>
                <a:ea typeface="Whitney 3"/>
                <a:cs typeface="Whitney 3"/>
                <a:sym typeface="Whitney 3"/>
              </a:rPr>
              <a:t>Let’s chat!</a:t>
            </a:r>
          </a:p>
          <a:p>
            <a:pPr algn="ctr">
              <a:lnSpc>
                <a:spcPts val="5880"/>
              </a:lnSpc>
            </a:pPr>
            <a:endParaRPr lang="en-US" sz="4200">
              <a:solidFill>
                <a:srgbClr val="000000"/>
              </a:solidFill>
              <a:latin typeface="Whitney 3"/>
              <a:ea typeface="Whitney 3"/>
              <a:cs typeface="Whitney 3"/>
              <a:sym typeface="Whitney 3"/>
            </a:endParaRPr>
          </a:p>
          <a:p>
            <a:pPr algn="ctr">
              <a:lnSpc>
                <a:spcPts val="5880"/>
              </a:lnSpc>
            </a:pPr>
            <a:r>
              <a:rPr lang="en-US" sz="4200">
                <a:solidFill>
                  <a:srgbClr val="000000"/>
                </a:solidFill>
                <a:latin typeface="Whitney 3"/>
                <a:ea typeface="Whitney 3"/>
                <a:cs typeface="Whitney 3"/>
                <a:sym typeface="Whitney 3"/>
              </a:rPr>
              <a:t>What are the attributes of the volunteers you wish to reach? How could you possibly tailor your communications to them?</a:t>
            </a:r>
          </a:p>
        </p:txBody>
      </p:sp>
      <p:sp>
        <p:nvSpPr>
          <p:cNvPr id="6" name="Freeform 6"/>
          <p:cNvSpPr/>
          <p:nvPr/>
        </p:nvSpPr>
        <p:spPr>
          <a:xfrm>
            <a:off x="11383453" y="2017562"/>
            <a:ext cx="4931819" cy="6351586"/>
          </a:xfrm>
          <a:custGeom>
            <a:avLst/>
            <a:gdLst/>
            <a:ahLst/>
            <a:cxnLst/>
            <a:rect l="l" t="t" r="r" b="b"/>
            <a:pathLst>
              <a:path w="4931819" h="6351586">
                <a:moveTo>
                  <a:pt x="0" y="0"/>
                </a:moveTo>
                <a:lnTo>
                  <a:pt x="4931819" y="0"/>
                </a:lnTo>
                <a:lnTo>
                  <a:pt x="4931819" y="6351586"/>
                </a:lnTo>
                <a:lnTo>
                  <a:pt x="0" y="6351586"/>
                </a:lnTo>
                <a:lnTo>
                  <a:pt x="0" y="0"/>
                </a:lnTo>
                <a:close/>
              </a:path>
            </a:pathLst>
          </a:custGeom>
          <a:blipFill>
            <a:blip r:embed="rId3"/>
            <a:stretch>
              <a:fillRect l="-1572" t="-3385" r="-4695" b="-2365"/>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723130" y="2330577"/>
            <a:ext cx="8841740" cy="55972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Managing</a:t>
            </a:r>
          </a:p>
          <a:p>
            <a:pPr algn="ctr">
              <a:lnSpc>
                <a:spcPts val="13871"/>
              </a:lnSpc>
            </a:pPr>
            <a:r>
              <a:rPr lang="en-US" sz="13599" spc="13">
                <a:solidFill>
                  <a:srgbClr val="201547"/>
                </a:solidFill>
                <a:latin typeface="Whitney 4"/>
                <a:ea typeface="Whitney 4"/>
                <a:cs typeface="Whitney 4"/>
                <a:sym typeface="Whitney 4"/>
              </a:rPr>
              <a:t>Volunteers:</a:t>
            </a:r>
          </a:p>
          <a:p>
            <a:pPr algn="ctr">
              <a:lnSpc>
                <a:spcPts val="13871"/>
              </a:lnSpc>
            </a:pPr>
            <a:r>
              <a:rPr lang="en-US" sz="13599" spc="13">
                <a:solidFill>
                  <a:srgbClr val="201547"/>
                </a:solidFill>
                <a:latin typeface="Whitney 4"/>
                <a:ea typeface="Whitney 4"/>
                <a:cs typeface="Whitney 4"/>
                <a:sym typeface="Whitney 4"/>
              </a:rPr>
              <a:t>Hiring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Freeform 2"/>
          <p:cNvSpPr/>
          <p:nvPr/>
        </p:nvSpPr>
        <p:spPr>
          <a:xfrm>
            <a:off x="1536852" y="480720"/>
            <a:ext cx="15214295" cy="8976434"/>
          </a:xfrm>
          <a:custGeom>
            <a:avLst/>
            <a:gdLst/>
            <a:ahLst/>
            <a:cxnLst/>
            <a:rect l="l" t="t" r="r" b="b"/>
            <a:pathLst>
              <a:path w="15214295" h="8976434">
                <a:moveTo>
                  <a:pt x="0" y="0"/>
                </a:moveTo>
                <a:lnTo>
                  <a:pt x="15214296" y="0"/>
                </a:lnTo>
                <a:lnTo>
                  <a:pt x="15214296" y="8976434"/>
                </a:lnTo>
                <a:lnTo>
                  <a:pt x="0" y="8976434"/>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89491" y="1300534"/>
            <a:ext cx="10323173" cy="1024891"/>
          </a:xfrm>
          <a:prstGeom prst="rect">
            <a:avLst/>
          </a:prstGeom>
        </p:spPr>
        <p:txBody>
          <a:bodyPr lIns="0" tIns="0" rIns="0" bIns="0" rtlCol="0" anchor="t">
            <a:spAutoFit/>
          </a:bodyPr>
          <a:lstStyle/>
          <a:p>
            <a:pPr algn="l">
              <a:lnSpc>
                <a:spcPts val="7559"/>
              </a:lnSpc>
            </a:pPr>
            <a:r>
              <a:rPr lang="en-US" sz="5399">
                <a:solidFill>
                  <a:srgbClr val="000000"/>
                </a:solidFill>
                <a:latin typeface="Whitney 3"/>
                <a:ea typeface="Whitney 3"/>
                <a:cs typeface="Whitney 3"/>
                <a:sym typeface="Whitney 3"/>
              </a:rPr>
              <a:t>Application Form Activity</a:t>
            </a:r>
          </a:p>
        </p:txBody>
      </p:sp>
      <p:sp>
        <p:nvSpPr>
          <p:cNvPr id="6" name="TextBox 6"/>
          <p:cNvSpPr txBox="1"/>
          <p:nvPr/>
        </p:nvSpPr>
        <p:spPr>
          <a:xfrm>
            <a:off x="1516972" y="4381303"/>
            <a:ext cx="7564279" cy="759364"/>
          </a:xfrm>
          <a:prstGeom prst="rect">
            <a:avLst/>
          </a:prstGeom>
        </p:spPr>
        <p:txBody>
          <a:bodyPr lIns="0" tIns="0" rIns="0" bIns="0" rtlCol="0" anchor="t">
            <a:spAutoFit/>
          </a:bodyPr>
          <a:lstStyle/>
          <a:p>
            <a:pPr algn="l">
              <a:lnSpc>
                <a:spcPts val="5539"/>
              </a:lnSpc>
            </a:pPr>
            <a:r>
              <a:rPr lang="en-US" sz="3956">
                <a:solidFill>
                  <a:srgbClr val="5F5E5E"/>
                </a:solidFill>
                <a:latin typeface="Whitney 3"/>
                <a:ea typeface="Whitney 3"/>
                <a:cs typeface="Whitney 3"/>
                <a:sym typeface="Whitney 3"/>
              </a:rPr>
              <a:t>Age:</a:t>
            </a:r>
          </a:p>
        </p:txBody>
      </p:sp>
      <p:sp>
        <p:nvSpPr>
          <p:cNvPr id="7" name="TextBox 7"/>
          <p:cNvSpPr txBox="1"/>
          <p:nvPr/>
        </p:nvSpPr>
        <p:spPr>
          <a:xfrm>
            <a:off x="1516972" y="5163264"/>
            <a:ext cx="11162681" cy="759364"/>
          </a:xfrm>
          <a:prstGeom prst="rect">
            <a:avLst/>
          </a:prstGeom>
        </p:spPr>
        <p:txBody>
          <a:bodyPr lIns="0" tIns="0" rIns="0" bIns="0" rtlCol="0" anchor="t">
            <a:spAutoFit/>
          </a:bodyPr>
          <a:lstStyle/>
          <a:p>
            <a:pPr algn="l">
              <a:lnSpc>
                <a:spcPts val="5539"/>
              </a:lnSpc>
            </a:pPr>
            <a:r>
              <a:rPr lang="en-US" sz="3956">
                <a:solidFill>
                  <a:srgbClr val="5F5E5E"/>
                </a:solidFill>
                <a:latin typeface="Whitney 3"/>
                <a:ea typeface="Whitney 3"/>
                <a:cs typeface="Whitney 3"/>
                <a:sym typeface="Whitney 3"/>
              </a:rPr>
              <a:t>Please list any medical conditions or disabilities:</a:t>
            </a:r>
          </a:p>
        </p:txBody>
      </p:sp>
      <p:sp>
        <p:nvSpPr>
          <p:cNvPr id="8" name="TextBox 8"/>
          <p:cNvSpPr txBox="1"/>
          <p:nvPr/>
        </p:nvSpPr>
        <p:spPr>
          <a:xfrm>
            <a:off x="1544454" y="5942168"/>
            <a:ext cx="11162681" cy="759364"/>
          </a:xfrm>
          <a:prstGeom prst="rect">
            <a:avLst/>
          </a:prstGeom>
        </p:spPr>
        <p:txBody>
          <a:bodyPr lIns="0" tIns="0" rIns="0" bIns="0" rtlCol="0" anchor="t">
            <a:spAutoFit/>
          </a:bodyPr>
          <a:lstStyle/>
          <a:p>
            <a:pPr algn="l">
              <a:lnSpc>
                <a:spcPts val="5539"/>
              </a:lnSpc>
            </a:pPr>
            <a:r>
              <a:rPr lang="en-US" sz="3956">
                <a:solidFill>
                  <a:srgbClr val="5F5E5E"/>
                </a:solidFill>
                <a:latin typeface="Whitney 3"/>
                <a:ea typeface="Whitney 3"/>
                <a:cs typeface="Whitney 3"/>
                <a:sym typeface="Whitney 3"/>
              </a:rPr>
              <a:t>Marital status:</a:t>
            </a:r>
          </a:p>
        </p:txBody>
      </p:sp>
      <p:sp>
        <p:nvSpPr>
          <p:cNvPr id="9" name="TextBox 9"/>
          <p:cNvSpPr txBox="1"/>
          <p:nvPr/>
        </p:nvSpPr>
        <p:spPr>
          <a:xfrm>
            <a:off x="1544454" y="6721072"/>
            <a:ext cx="11162681" cy="759364"/>
          </a:xfrm>
          <a:prstGeom prst="rect">
            <a:avLst/>
          </a:prstGeom>
        </p:spPr>
        <p:txBody>
          <a:bodyPr lIns="0" tIns="0" rIns="0" bIns="0" rtlCol="0" anchor="t">
            <a:spAutoFit/>
          </a:bodyPr>
          <a:lstStyle/>
          <a:p>
            <a:pPr algn="l">
              <a:lnSpc>
                <a:spcPts val="5539"/>
              </a:lnSpc>
            </a:pPr>
            <a:r>
              <a:rPr lang="en-US" sz="3956">
                <a:solidFill>
                  <a:srgbClr val="5F5E5E"/>
                </a:solidFill>
                <a:latin typeface="Whitney 3"/>
                <a:ea typeface="Whitney 3"/>
                <a:cs typeface="Whitney 3"/>
                <a:sym typeface="Whitney 3"/>
              </a:rPr>
              <a:t>Have you ever been arrested?</a:t>
            </a:r>
          </a:p>
        </p:txBody>
      </p:sp>
      <p:sp>
        <p:nvSpPr>
          <p:cNvPr id="10" name="TextBox 10"/>
          <p:cNvSpPr txBox="1"/>
          <p:nvPr/>
        </p:nvSpPr>
        <p:spPr>
          <a:xfrm>
            <a:off x="1516972" y="7499975"/>
            <a:ext cx="11162681" cy="759364"/>
          </a:xfrm>
          <a:prstGeom prst="rect">
            <a:avLst/>
          </a:prstGeom>
        </p:spPr>
        <p:txBody>
          <a:bodyPr lIns="0" tIns="0" rIns="0" bIns="0" rtlCol="0" anchor="t">
            <a:spAutoFit/>
          </a:bodyPr>
          <a:lstStyle/>
          <a:p>
            <a:pPr algn="l">
              <a:lnSpc>
                <a:spcPts val="5539"/>
              </a:lnSpc>
            </a:pPr>
            <a:r>
              <a:rPr lang="en-US" sz="3956">
                <a:solidFill>
                  <a:srgbClr val="5F5E5E"/>
                </a:solidFill>
                <a:latin typeface="Whitney 3"/>
                <a:ea typeface="Whitney 3"/>
                <a:cs typeface="Whitney 3"/>
                <a:sym typeface="Whitney 3"/>
              </a:rPr>
              <a:t>Do you have a valid Class 5 driver’s license?</a:t>
            </a:r>
          </a:p>
        </p:txBody>
      </p:sp>
      <p:sp>
        <p:nvSpPr>
          <p:cNvPr id="11" name="AutoShape 11"/>
          <p:cNvSpPr/>
          <p:nvPr/>
        </p:nvSpPr>
        <p:spPr>
          <a:xfrm>
            <a:off x="1516972" y="2659967"/>
            <a:ext cx="7377726" cy="0"/>
          </a:xfrm>
          <a:prstGeom prst="line">
            <a:avLst/>
          </a:prstGeom>
          <a:ln w="38100" cap="flat">
            <a:solidFill>
              <a:srgbClr val="000000"/>
            </a:solidFill>
            <a:prstDash val="solid"/>
            <a:headEnd type="none" w="sm" len="sm"/>
            <a:tailEnd type="none" w="sm" len="sm"/>
          </a:ln>
        </p:spPr>
        <p:txBody>
          <a:bodyPr/>
          <a:lstStyle/>
          <a:p>
            <a:endParaRPr lang="en-US"/>
          </a:p>
        </p:txBody>
      </p:sp>
      <p:sp>
        <p:nvSpPr>
          <p:cNvPr id="12" name="TextBox 12"/>
          <p:cNvSpPr txBox="1"/>
          <p:nvPr/>
        </p:nvSpPr>
        <p:spPr>
          <a:xfrm>
            <a:off x="1516972" y="2821892"/>
            <a:ext cx="15114379" cy="824230"/>
          </a:xfrm>
          <a:prstGeom prst="rect">
            <a:avLst/>
          </a:prstGeom>
        </p:spPr>
        <p:txBody>
          <a:bodyPr lIns="0" tIns="0" rIns="0" bIns="0" rtlCol="0" anchor="t">
            <a:spAutoFit/>
          </a:bodyPr>
          <a:lstStyle/>
          <a:p>
            <a:pPr algn="l">
              <a:lnSpc>
                <a:spcPts val="6019"/>
              </a:lnSpc>
            </a:pPr>
            <a:r>
              <a:rPr lang="en-US" sz="4299">
                <a:solidFill>
                  <a:srgbClr val="000000"/>
                </a:solidFill>
                <a:latin typeface="Whitney 3"/>
                <a:ea typeface="Whitney 3"/>
                <a:cs typeface="Whitney 3"/>
                <a:sym typeface="Whitney 3"/>
              </a:rPr>
              <a:t>Which questions are appropriate? Why or why not?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329834" y="1564742"/>
            <a:ext cx="11628331" cy="6881291"/>
          </a:xfrm>
          <a:prstGeom prst="rect">
            <a:avLst/>
          </a:prstGeom>
        </p:spPr>
        <p:txBody>
          <a:bodyPr lIns="0" tIns="0" rIns="0" bIns="0" rtlCol="0" anchor="t">
            <a:spAutoFit/>
          </a:bodyPr>
          <a:lstStyle/>
          <a:p>
            <a:pPr algn="ctr">
              <a:lnSpc>
                <a:spcPts val="9741"/>
              </a:lnSpc>
            </a:pPr>
            <a:r>
              <a:rPr lang="en-US" sz="6958">
                <a:solidFill>
                  <a:srgbClr val="201547"/>
                </a:solidFill>
                <a:latin typeface="Whitney 2"/>
                <a:ea typeface="Whitney 2"/>
                <a:cs typeface="Whitney 2"/>
                <a:sym typeface="Whitney 2"/>
              </a:rPr>
              <a:t>HR Tactics to Screen Volunteers</a:t>
            </a:r>
          </a:p>
          <a:p>
            <a:pPr algn="ctr">
              <a:lnSpc>
                <a:spcPts val="5040"/>
              </a:lnSpc>
            </a:pPr>
            <a:endParaRPr lang="en-US" sz="6958">
              <a:solidFill>
                <a:srgbClr val="201547"/>
              </a:solidFill>
              <a:latin typeface="Whitney 2"/>
              <a:ea typeface="Whitney 2"/>
              <a:cs typeface="Whitney 2"/>
              <a:sym typeface="Whitney 2"/>
            </a:endParaRPr>
          </a:p>
          <a:p>
            <a:pPr marL="1502243" lvl="1" indent="-751121" algn="ctr">
              <a:lnSpc>
                <a:spcPts val="9741"/>
              </a:lnSpc>
              <a:buAutoNum type="arabicPeriod"/>
            </a:pPr>
            <a:r>
              <a:rPr lang="en-US" sz="6958">
                <a:solidFill>
                  <a:srgbClr val="201547"/>
                </a:solidFill>
                <a:latin typeface="Whitney 2"/>
                <a:ea typeface="Whitney 2"/>
                <a:cs typeface="Whitney 2"/>
                <a:sym typeface="Whitney 2"/>
              </a:rPr>
              <a:t>Interviews</a:t>
            </a:r>
          </a:p>
          <a:p>
            <a:pPr marL="1502243" lvl="1" indent="-751121" algn="ctr">
              <a:lnSpc>
                <a:spcPts val="9741"/>
              </a:lnSpc>
              <a:buAutoNum type="arabicPeriod"/>
            </a:pPr>
            <a:r>
              <a:rPr lang="en-US" sz="6958">
                <a:solidFill>
                  <a:srgbClr val="201547"/>
                </a:solidFill>
                <a:latin typeface="Whitney 2"/>
                <a:ea typeface="Whitney 2"/>
                <a:cs typeface="Whitney 2"/>
                <a:sym typeface="Whitney 2"/>
              </a:rPr>
              <a:t>Background checks</a:t>
            </a:r>
          </a:p>
          <a:p>
            <a:pPr marL="1502243" lvl="1" indent="-751121" algn="ctr">
              <a:lnSpc>
                <a:spcPts val="9741"/>
              </a:lnSpc>
              <a:buAutoNum type="arabicPeriod"/>
            </a:pPr>
            <a:r>
              <a:rPr lang="en-US" sz="6958">
                <a:solidFill>
                  <a:srgbClr val="201547"/>
                </a:solidFill>
                <a:latin typeface="Whitney 2"/>
                <a:ea typeface="Whitney 2"/>
                <a:cs typeface="Whitney 2"/>
                <a:sym typeface="Whitney 2"/>
              </a:rPr>
              <a:t>Reference checks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348032"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634168" y="1222455"/>
            <a:ext cx="5258862" cy="8142010"/>
          </a:xfrm>
          <a:custGeom>
            <a:avLst/>
            <a:gdLst/>
            <a:ahLst/>
            <a:cxnLst/>
            <a:rect l="l" t="t" r="r" b="b"/>
            <a:pathLst>
              <a:path w="5258862" h="8142010">
                <a:moveTo>
                  <a:pt x="0" y="0"/>
                </a:moveTo>
                <a:lnTo>
                  <a:pt x="5258861" y="0"/>
                </a:lnTo>
                <a:lnTo>
                  <a:pt x="5258861" y="8142009"/>
                </a:lnTo>
                <a:lnTo>
                  <a:pt x="0" y="8142009"/>
                </a:lnTo>
                <a:lnTo>
                  <a:pt x="0" y="0"/>
                </a:lnTo>
                <a:close/>
              </a:path>
            </a:pathLst>
          </a:custGeom>
          <a:blipFill>
            <a:blip r:embed="rId3"/>
            <a:stretch>
              <a:fillRect l="-6944" t="-4873" r="-9099" b="-13205"/>
            </a:stretch>
          </a:blipFill>
        </p:spPr>
        <p:txBody>
          <a:bodyPr/>
          <a:lstStyle/>
          <a:p>
            <a:endParaRPr lang="en-US"/>
          </a:p>
        </p:txBody>
      </p:sp>
      <p:sp>
        <p:nvSpPr>
          <p:cNvPr id="6" name="TextBox 6"/>
          <p:cNvSpPr txBox="1"/>
          <p:nvPr/>
        </p:nvSpPr>
        <p:spPr>
          <a:xfrm>
            <a:off x="9852222" y="2275713"/>
            <a:ext cx="7106920" cy="6628130"/>
          </a:xfrm>
          <a:prstGeom prst="rect">
            <a:avLst/>
          </a:prstGeom>
        </p:spPr>
        <p:txBody>
          <a:bodyPr lIns="0" tIns="0" rIns="0" bIns="0" rtlCol="0" anchor="t">
            <a:spAutoFit/>
          </a:bodyPr>
          <a:lstStyle/>
          <a:p>
            <a:pPr marL="690881" lvl="1" indent="-345440" algn="l">
              <a:lnSpc>
                <a:spcPts val="4000"/>
              </a:lnSpc>
              <a:buFont typeface="Arial"/>
              <a:buChar char="•"/>
            </a:pPr>
            <a:r>
              <a:rPr lang="en-US" sz="3200">
                <a:solidFill>
                  <a:srgbClr val="000000"/>
                </a:solidFill>
                <a:latin typeface="Whitney 1"/>
                <a:ea typeface="Whitney 1"/>
                <a:cs typeface="Whitney 1"/>
                <a:sym typeface="Whitney 1"/>
              </a:rPr>
              <a:t>Start by assessing what you want to know. Build questions around your needs</a:t>
            </a:r>
          </a:p>
          <a:p>
            <a:pPr algn="l">
              <a:lnSpc>
                <a:spcPts val="4000"/>
              </a:lnSpc>
            </a:pPr>
            <a:endParaRPr lang="en-US" sz="3200">
              <a:solidFill>
                <a:srgbClr val="000000"/>
              </a:solidFill>
              <a:latin typeface="Whitney 1"/>
              <a:ea typeface="Whitney 1"/>
              <a:cs typeface="Whitney 1"/>
              <a:sym typeface="Whitney 1"/>
            </a:endParaRP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Ask open-ended questions</a:t>
            </a:r>
          </a:p>
          <a:p>
            <a:pPr algn="l">
              <a:lnSpc>
                <a:spcPts val="4000"/>
              </a:lnSpc>
            </a:pPr>
            <a:endParaRPr lang="en-US" sz="3200">
              <a:solidFill>
                <a:srgbClr val="000000"/>
              </a:solidFill>
              <a:latin typeface="Whitney 1"/>
              <a:ea typeface="Whitney 1"/>
              <a:cs typeface="Whitney 1"/>
              <a:sym typeface="Whitney 1"/>
            </a:endParaRP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Try to use questions that include “why” or “how.”</a:t>
            </a:r>
          </a:p>
          <a:p>
            <a:pPr algn="l">
              <a:lnSpc>
                <a:spcPts val="4000"/>
              </a:lnSpc>
            </a:pPr>
            <a:endParaRPr lang="en-US" sz="3200">
              <a:solidFill>
                <a:srgbClr val="000000"/>
              </a:solidFill>
              <a:latin typeface="Whitney 1"/>
              <a:ea typeface="Whitney 1"/>
              <a:cs typeface="Whitney 1"/>
              <a:sym typeface="Whitney 1"/>
            </a:endParaRP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Set up the meeting in a place the interviewee will feel comfortable (i.e. a coffee shop might be more appropriate than a board room)</a:t>
            </a:r>
          </a:p>
        </p:txBody>
      </p:sp>
      <p:sp>
        <p:nvSpPr>
          <p:cNvPr id="7" name="TextBox 7"/>
          <p:cNvSpPr txBox="1"/>
          <p:nvPr/>
        </p:nvSpPr>
        <p:spPr>
          <a:xfrm>
            <a:off x="11221380" y="1329364"/>
            <a:ext cx="4368603" cy="946349"/>
          </a:xfrm>
          <a:prstGeom prst="rect">
            <a:avLst/>
          </a:prstGeom>
        </p:spPr>
        <p:txBody>
          <a:bodyPr wrap="square"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Interview tips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348032"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852222" y="2275713"/>
            <a:ext cx="7106920" cy="6628130"/>
          </a:xfrm>
          <a:prstGeom prst="rect">
            <a:avLst/>
          </a:prstGeom>
        </p:spPr>
        <p:txBody>
          <a:bodyPr lIns="0" tIns="0" rIns="0" bIns="0" rtlCol="0" anchor="t">
            <a:spAutoFit/>
          </a:bodyPr>
          <a:lstStyle/>
          <a:p>
            <a:pPr marL="690881" lvl="1" indent="-345440" algn="l">
              <a:lnSpc>
                <a:spcPts val="4000"/>
              </a:lnSpc>
              <a:buFont typeface="Arial"/>
              <a:buChar char="•"/>
            </a:pPr>
            <a:r>
              <a:rPr lang="en-US" sz="3200">
                <a:solidFill>
                  <a:srgbClr val="000000"/>
                </a:solidFill>
                <a:latin typeface="Whitney 1"/>
                <a:ea typeface="Whitney 1"/>
                <a:cs typeface="Whitney 1"/>
                <a:sym typeface="Whitney 1"/>
              </a:rPr>
              <a:t>If you’re selecting from multiple candidates, use a scoring rubric to structure your decisions</a:t>
            </a: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Assure the volunteer that you want them to do well. This isn’t a test, it’s just a chance to get to know the volunteer.</a:t>
            </a: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Explain why you’re interviewing volunteers. Some volunteers feel that these types of processes aren’t necessary for volunteer roles, so you may have to clarify why you’re interviewing them.</a:t>
            </a:r>
          </a:p>
        </p:txBody>
      </p:sp>
      <p:sp>
        <p:nvSpPr>
          <p:cNvPr id="6" name="TextBox 6"/>
          <p:cNvSpPr txBox="1"/>
          <p:nvPr/>
        </p:nvSpPr>
        <p:spPr>
          <a:xfrm>
            <a:off x="11183280" y="1285727"/>
            <a:ext cx="4444803" cy="946349"/>
          </a:xfrm>
          <a:prstGeom prst="rect">
            <a:avLst/>
          </a:prstGeom>
        </p:spPr>
        <p:txBody>
          <a:bodyPr wrap="square"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Interview tips</a:t>
            </a:r>
          </a:p>
        </p:txBody>
      </p:sp>
      <p:sp>
        <p:nvSpPr>
          <p:cNvPr id="7" name="Freeform 7"/>
          <p:cNvSpPr/>
          <p:nvPr/>
        </p:nvSpPr>
        <p:spPr>
          <a:xfrm>
            <a:off x="1634168" y="1222455"/>
            <a:ext cx="5258862" cy="8142010"/>
          </a:xfrm>
          <a:custGeom>
            <a:avLst/>
            <a:gdLst/>
            <a:ahLst/>
            <a:cxnLst/>
            <a:rect l="l" t="t" r="r" b="b"/>
            <a:pathLst>
              <a:path w="5258862" h="8142010">
                <a:moveTo>
                  <a:pt x="0" y="0"/>
                </a:moveTo>
                <a:lnTo>
                  <a:pt x="5258861" y="0"/>
                </a:lnTo>
                <a:lnTo>
                  <a:pt x="5258861" y="8142009"/>
                </a:lnTo>
                <a:lnTo>
                  <a:pt x="0" y="8142009"/>
                </a:lnTo>
                <a:lnTo>
                  <a:pt x="0" y="0"/>
                </a:lnTo>
                <a:close/>
              </a:path>
            </a:pathLst>
          </a:custGeom>
          <a:blipFill>
            <a:blip r:embed="rId3"/>
            <a:stretch>
              <a:fillRect l="-6944" t="-4873" r="-9099" b="-13205"/>
            </a:stretch>
          </a:blipFill>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89491" y="5185264"/>
            <a:ext cx="14015274" cy="756901"/>
          </a:xfrm>
          <a:prstGeom prst="rect">
            <a:avLst/>
          </a:prstGeom>
        </p:spPr>
        <p:txBody>
          <a:bodyPr lIns="0" tIns="0" rIns="0" bIns="0" rtlCol="0" anchor="t">
            <a:spAutoFit/>
          </a:bodyPr>
          <a:lstStyle/>
          <a:p>
            <a:pPr algn="l">
              <a:lnSpc>
                <a:spcPts val="5516"/>
              </a:lnSpc>
            </a:pPr>
            <a:r>
              <a:rPr lang="en-US" sz="3940">
                <a:solidFill>
                  <a:srgbClr val="5F5E5E"/>
                </a:solidFill>
                <a:latin typeface="Whitney 3"/>
                <a:ea typeface="Whitney 3"/>
                <a:cs typeface="Whitney 3"/>
                <a:sym typeface="Whitney 3"/>
              </a:rPr>
              <a:t>This role might require long or irregular hours. Is that a problem?</a:t>
            </a:r>
          </a:p>
        </p:txBody>
      </p:sp>
      <p:sp>
        <p:nvSpPr>
          <p:cNvPr id="6" name="TextBox 6"/>
          <p:cNvSpPr txBox="1"/>
          <p:nvPr/>
        </p:nvSpPr>
        <p:spPr>
          <a:xfrm>
            <a:off x="1528798" y="6046940"/>
            <a:ext cx="15966397" cy="756901"/>
          </a:xfrm>
          <a:prstGeom prst="rect">
            <a:avLst/>
          </a:prstGeom>
        </p:spPr>
        <p:txBody>
          <a:bodyPr lIns="0" tIns="0" rIns="0" bIns="0" rtlCol="0" anchor="t">
            <a:spAutoFit/>
          </a:bodyPr>
          <a:lstStyle/>
          <a:p>
            <a:pPr algn="l">
              <a:lnSpc>
                <a:spcPts val="5516"/>
              </a:lnSpc>
            </a:pPr>
            <a:r>
              <a:rPr lang="en-US" sz="3940">
                <a:solidFill>
                  <a:srgbClr val="5F5E5E"/>
                </a:solidFill>
                <a:latin typeface="Whitney 3"/>
                <a:ea typeface="Whitney 3"/>
                <a:cs typeface="Whitney 3"/>
                <a:sym typeface="Whitney 3"/>
              </a:rPr>
              <a:t>Where are you originally from?</a:t>
            </a:r>
          </a:p>
        </p:txBody>
      </p:sp>
      <p:sp>
        <p:nvSpPr>
          <p:cNvPr id="7" name="TextBox 7"/>
          <p:cNvSpPr txBox="1"/>
          <p:nvPr/>
        </p:nvSpPr>
        <p:spPr>
          <a:xfrm>
            <a:off x="1528798" y="6906041"/>
            <a:ext cx="15966397" cy="756901"/>
          </a:xfrm>
          <a:prstGeom prst="rect">
            <a:avLst/>
          </a:prstGeom>
        </p:spPr>
        <p:txBody>
          <a:bodyPr lIns="0" tIns="0" rIns="0" bIns="0" rtlCol="0" anchor="t">
            <a:spAutoFit/>
          </a:bodyPr>
          <a:lstStyle/>
          <a:p>
            <a:pPr algn="l">
              <a:lnSpc>
                <a:spcPts val="5516"/>
              </a:lnSpc>
            </a:pPr>
            <a:r>
              <a:rPr lang="en-US" sz="3940">
                <a:solidFill>
                  <a:srgbClr val="5F5E5E"/>
                </a:solidFill>
                <a:latin typeface="Whitney 3"/>
                <a:ea typeface="Whitney 3"/>
                <a:cs typeface="Whitney 3"/>
                <a:sym typeface="Whitney 3"/>
              </a:rPr>
              <a:t>How much weight can you lift?</a:t>
            </a:r>
          </a:p>
        </p:txBody>
      </p:sp>
      <p:sp>
        <p:nvSpPr>
          <p:cNvPr id="8" name="TextBox 8"/>
          <p:cNvSpPr txBox="1"/>
          <p:nvPr/>
        </p:nvSpPr>
        <p:spPr>
          <a:xfrm>
            <a:off x="1489491" y="1300534"/>
            <a:ext cx="10323173" cy="1024891"/>
          </a:xfrm>
          <a:prstGeom prst="rect">
            <a:avLst/>
          </a:prstGeom>
        </p:spPr>
        <p:txBody>
          <a:bodyPr lIns="0" tIns="0" rIns="0" bIns="0" rtlCol="0" anchor="t">
            <a:spAutoFit/>
          </a:bodyPr>
          <a:lstStyle/>
          <a:p>
            <a:pPr algn="l">
              <a:lnSpc>
                <a:spcPts val="7559"/>
              </a:lnSpc>
            </a:pPr>
            <a:r>
              <a:rPr lang="en-US" sz="5399">
                <a:solidFill>
                  <a:srgbClr val="000000"/>
                </a:solidFill>
                <a:latin typeface="Whitney 3"/>
                <a:ea typeface="Whitney 3"/>
                <a:cs typeface="Whitney 3"/>
                <a:sym typeface="Whitney 3"/>
              </a:rPr>
              <a:t>Interview Question Activity</a:t>
            </a:r>
          </a:p>
        </p:txBody>
      </p:sp>
      <p:sp>
        <p:nvSpPr>
          <p:cNvPr id="9" name="AutoShape 9"/>
          <p:cNvSpPr/>
          <p:nvPr/>
        </p:nvSpPr>
        <p:spPr>
          <a:xfrm>
            <a:off x="1516972" y="2659967"/>
            <a:ext cx="7377726" cy="0"/>
          </a:xfrm>
          <a:prstGeom prst="line">
            <a:avLst/>
          </a:prstGeom>
          <a:ln w="38100" cap="flat">
            <a:solidFill>
              <a:srgbClr val="000000"/>
            </a:solidFill>
            <a:prstDash val="solid"/>
            <a:headEnd type="none" w="sm" len="sm"/>
            <a:tailEnd type="none" w="sm" len="sm"/>
          </a:ln>
        </p:spPr>
        <p:txBody>
          <a:bodyPr/>
          <a:lstStyle/>
          <a:p>
            <a:endParaRPr lang="en-US"/>
          </a:p>
        </p:txBody>
      </p:sp>
      <p:sp>
        <p:nvSpPr>
          <p:cNvPr id="10" name="TextBox 10"/>
          <p:cNvSpPr txBox="1"/>
          <p:nvPr/>
        </p:nvSpPr>
        <p:spPr>
          <a:xfrm>
            <a:off x="1516972" y="2821892"/>
            <a:ext cx="15114379" cy="824230"/>
          </a:xfrm>
          <a:prstGeom prst="rect">
            <a:avLst/>
          </a:prstGeom>
        </p:spPr>
        <p:txBody>
          <a:bodyPr lIns="0" tIns="0" rIns="0" bIns="0" rtlCol="0" anchor="t">
            <a:spAutoFit/>
          </a:bodyPr>
          <a:lstStyle/>
          <a:p>
            <a:pPr algn="l">
              <a:lnSpc>
                <a:spcPts val="6019"/>
              </a:lnSpc>
            </a:pPr>
            <a:r>
              <a:rPr lang="en-US" sz="4299">
                <a:solidFill>
                  <a:srgbClr val="000000"/>
                </a:solidFill>
                <a:latin typeface="Whitney 3"/>
                <a:ea typeface="Whitney 3"/>
                <a:cs typeface="Whitney 3"/>
                <a:sym typeface="Whitney 3"/>
              </a:rPr>
              <a:t>Which questions are appropriate? Why or why not?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sp>
        <p:nvSpPr>
          <p:cNvPr id="2" name="TextBox 2"/>
          <p:cNvSpPr txBox="1"/>
          <p:nvPr/>
        </p:nvSpPr>
        <p:spPr>
          <a:xfrm>
            <a:off x="3051254" y="2330577"/>
            <a:ext cx="12185491" cy="55972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Background</a:t>
            </a:r>
          </a:p>
          <a:p>
            <a:pPr algn="ctr">
              <a:lnSpc>
                <a:spcPts val="13871"/>
              </a:lnSpc>
            </a:pPr>
            <a:r>
              <a:rPr lang="en-US" sz="13599" spc="13">
                <a:solidFill>
                  <a:srgbClr val="201547"/>
                </a:solidFill>
                <a:latin typeface="Whitney 4"/>
                <a:ea typeface="Whitney 4"/>
                <a:cs typeface="Whitney 4"/>
                <a:sym typeface="Whitney 4"/>
              </a:rPr>
              <a:t>Checks Are Not</a:t>
            </a:r>
          </a:p>
          <a:p>
            <a:pPr algn="ctr">
              <a:lnSpc>
                <a:spcPts val="13871"/>
              </a:lnSpc>
            </a:pPr>
            <a:r>
              <a:rPr lang="en-US" sz="13599" spc="13">
                <a:solidFill>
                  <a:srgbClr val="201547"/>
                </a:solidFill>
                <a:latin typeface="Whitney 4"/>
                <a:ea typeface="Whitney 4"/>
                <a:cs typeface="Whitney 4"/>
                <a:sym typeface="Whitney 4"/>
              </a:rPr>
              <a:t>Always Needed!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348032"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852222" y="2275713"/>
            <a:ext cx="7106920" cy="7637780"/>
          </a:xfrm>
          <a:prstGeom prst="rect">
            <a:avLst/>
          </a:prstGeom>
        </p:spPr>
        <p:txBody>
          <a:bodyPr lIns="0" tIns="0" rIns="0" bIns="0" rtlCol="0" anchor="t">
            <a:spAutoFit/>
          </a:bodyPr>
          <a:lstStyle/>
          <a:p>
            <a:pPr marL="690881" lvl="1" indent="-345440" algn="l">
              <a:lnSpc>
                <a:spcPts val="4000"/>
              </a:lnSpc>
              <a:buFont typeface="Arial"/>
              <a:buChar char="•"/>
            </a:pPr>
            <a:r>
              <a:rPr lang="en-US" sz="3200">
                <a:solidFill>
                  <a:srgbClr val="000000"/>
                </a:solidFill>
                <a:latin typeface="Whitney 1"/>
                <a:ea typeface="Whitney 1"/>
                <a:cs typeface="Whitney 1"/>
                <a:sym typeface="Whitney 1"/>
              </a:rPr>
              <a:t>While we would never tell you to simply not do background checks, it’s important to know who actually requires them</a:t>
            </a:r>
          </a:p>
          <a:p>
            <a:pPr algn="l">
              <a:lnSpc>
                <a:spcPts val="4000"/>
              </a:lnSpc>
            </a:pPr>
            <a:endParaRPr lang="en-US" sz="3200">
              <a:solidFill>
                <a:srgbClr val="000000"/>
              </a:solidFill>
              <a:latin typeface="Whitney 1"/>
              <a:ea typeface="Whitney 1"/>
              <a:cs typeface="Whitney 1"/>
              <a:sym typeface="Whitney 1"/>
            </a:endParaRP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There’s very little legislation that mandates background check usage for volunteer organizations.</a:t>
            </a:r>
          </a:p>
          <a:p>
            <a:pPr algn="l">
              <a:lnSpc>
                <a:spcPts val="4000"/>
              </a:lnSpc>
            </a:pPr>
            <a:endParaRPr lang="en-US" sz="3200">
              <a:solidFill>
                <a:srgbClr val="000000"/>
              </a:solidFill>
              <a:latin typeface="Whitney 1"/>
              <a:ea typeface="Whitney 1"/>
              <a:cs typeface="Whitney 1"/>
              <a:sym typeface="Whitney 1"/>
            </a:endParaRPr>
          </a:p>
          <a:p>
            <a:pPr marL="690881" lvl="1" indent="-345440" algn="l">
              <a:lnSpc>
                <a:spcPts val="4000"/>
              </a:lnSpc>
              <a:buFont typeface="Arial"/>
              <a:buChar char="•"/>
            </a:pPr>
            <a:r>
              <a:rPr lang="en-US" sz="3200">
                <a:solidFill>
                  <a:srgbClr val="000000"/>
                </a:solidFill>
                <a:latin typeface="Whitney 1"/>
                <a:ea typeface="Whitney 1"/>
                <a:cs typeface="Whitney 1"/>
                <a:sym typeface="Whitney 1"/>
              </a:rPr>
              <a:t>While some insurance companies will require them, they are trending away from blanket rules about background check usage</a:t>
            </a:r>
          </a:p>
          <a:p>
            <a:pPr algn="l">
              <a:lnSpc>
                <a:spcPts val="4000"/>
              </a:lnSpc>
            </a:pPr>
            <a:endParaRPr lang="en-US" sz="3200">
              <a:solidFill>
                <a:srgbClr val="000000"/>
              </a:solidFill>
              <a:latin typeface="Whitney 1"/>
              <a:ea typeface="Whitney 1"/>
              <a:cs typeface="Whitney 1"/>
              <a:sym typeface="Whitney 1"/>
            </a:endParaRPr>
          </a:p>
          <a:p>
            <a:pPr algn="l">
              <a:lnSpc>
                <a:spcPts val="4000"/>
              </a:lnSpc>
            </a:pPr>
            <a:endParaRPr lang="en-US" sz="3200">
              <a:solidFill>
                <a:srgbClr val="000000"/>
              </a:solidFill>
              <a:latin typeface="Whitney 1"/>
              <a:ea typeface="Whitney 1"/>
              <a:cs typeface="Whitney 1"/>
              <a:sym typeface="Whitney 1"/>
            </a:endParaRPr>
          </a:p>
        </p:txBody>
      </p:sp>
      <p:sp>
        <p:nvSpPr>
          <p:cNvPr id="6" name="TextBox 6"/>
          <p:cNvSpPr txBox="1"/>
          <p:nvPr/>
        </p:nvSpPr>
        <p:spPr>
          <a:xfrm>
            <a:off x="10398084" y="1259659"/>
            <a:ext cx="6015196"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Background Checks</a:t>
            </a:r>
          </a:p>
        </p:txBody>
      </p:sp>
      <p:sp>
        <p:nvSpPr>
          <p:cNvPr id="7" name="Freeform 7"/>
          <p:cNvSpPr/>
          <p:nvPr/>
        </p:nvSpPr>
        <p:spPr>
          <a:xfrm>
            <a:off x="1472711" y="1937475"/>
            <a:ext cx="6596642" cy="6389056"/>
          </a:xfrm>
          <a:custGeom>
            <a:avLst/>
            <a:gdLst/>
            <a:ahLst/>
            <a:cxnLst/>
            <a:rect l="l" t="t" r="r" b="b"/>
            <a:pathLst>
              <a:path w="6596642" h="6389056">
                <a:moveTo>
                  <a:pt x="0" y="0"/>
                </a:moveTo>
                <a:lnTo>
                  <a:pt x="6596643" y="0"/>
                </a:lnTo>
                <a:lnTo>
                  <a:pt x="6596643" y="6389056"/>
                </a:lnTo>
                <a:lnTo>
                  <a:pt x="0" y="6389056"/>
                </a:lnTo>
                <a:lnTo>
                  <a:pt x="0" y="0"/>
                </a:lnTo>
                <a:close/>
              </a:path>
            </a:pathLst>
          </a:custGeom>
          <a:blipFill>
            <a:blip r:embed="rId3"/>
            <a:stretch>
              <a:fillRect l="-842" t="-487" r="-557" b="-847"/>
            </a:stretch>
          </a:blipFill>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348032"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72711" y="1937475"/>
            <a:ext cx="6596642" cy="6389056"/>
          </a:xfrm>
          <a:custGeom>
            <a:avLst/>
            <a:gdLst/>
            <a:ahLst/>
            <a:cxnLst/>
            <a:rect l="l" t="t" r="r" b="b"/>
            <a:pathLst>
              <a:path w="6596642" h="6389056">
                <a:moveTo>
                  <a:pt x="0" y="0"/>
                </a:moveTo>
                <a:lnTo>
                  <a:pt x="6596643" y="0"/>
                </a:lnTo>
                <a:lnTo>
                  <a:pt x="6596643" y="6389056"/>
                </a:lnTo>
                <a:lnTo>
                  <a:pt x="0" y="6389056"/>
                </a:lnTo>
                <a:lnTo>
                  <a:pt x="0" y="0"/>
                </a:lnTo>
                <a:close/>
              </a:path>
            </a:pathLst>
          </a:custGeom>
          <a:blipFill>
            <a:blip r:embed="rId3"/>
            <a:stretch>
              <a:fillRect l="-842" t="-487" r="-557" b="-847"/>
            </a:stretch>
          </a:blipFill>
        </p:spPr>
        <p:txBody>
          <a:bodyPr/>
          <a:lstStyle/>
          <a:p>
            <a:endParaRPr lang="en-US"/>
          </a:p>
        </p:txBody>
      </p:sp>
      <p:sp>
        <p:nvSpPr>
          <p:cNvPr id="6" name="TextBox 6"/>
          <p:cNvSpPr txBox="1"/>
          <p:nvPr/>
        </p:nvSpPr>
        <p:spPr>
          <a:xfrm>
            <a:off x="10125153" y="2285238"/>
            <a:ext cx="6561058" cy="6582153"/>
          </a:xfrm>
          <a:prstGeom prst="rect">
            <a:avLst/>
          </a:prstGeom>
        </p:spPr>
        <p:txBody>
          <a:bodyPr lIns="0" tIns="0" rIns="0" bIns="0" rtlCol="0" anchor="t">
            <a:spAutoFit/>
          </a:bodyPr>
          <a:lstStyle/>
          <a:p>
            <a:pPr marL="637816" lvl="1" indent="-318908" algn="l">
              <a:lnSpc>
                <a:spcPts val="3692"/>
              </a:lnSpc>
              <a:buFont typeface="Arial"/>
              <a:buChar char="•"/>
            </a:pPr>
            <a:r>
              <a:rPr lang="en-US" sz="2954">
                <a:solidFill>
                  <a:srgbClr val="000000"/>
                </a:solidFill>
                <a:latin typeface="Whitney 1"/>
                <a:ea typeface="Whitney 1"/>
                <a:cs typeface="Whitney 1"/>
                <a:sym typeface="Whitney 1"/>
              </a:rPr>
              <a:t>Background checks can deter volunteers due to their price, invasiveness, and possibility of re-traumatizing folks who have had negative interactions with police/RCMP.</a:t>
            </a:r>
          </a:p>
          <a:p>
            <a:pPr marL="637816" lvl="1" indent="-318908" algn="l">
              <a:lnSpc>
                <a:spcPts val="3692"/>
              </a:lnSpc>
              <a:buFont typeface="Arial"/>
              <a:buChar char="•"/>
            </a:pPr>
            <a:r>
              <a:rPr lang="en-US" sz="2954">
                <a:solidFill>
                  <a:srgbClr val="000000"/>
                </a:solidFill>
                <a:latin typeface="Whitney 1"/>
                <a:ea typeface="Whitney 1"/>
                <a:cs typeface="Whitney 1"/>
                <a:sym typeface="Whitney 1"/>
              </a:rPr>
              <a:t>However, some volunteers see the use of background checks as a sign of legitimacy for some volunteer organizations.</a:t>
            </a:r>
          </a:p>
          <a:p>
            <a:pPr marL="637816" lvl="1" indent="-318908" algn="l">
              <a:lnSpc>
                <a:spcPts val="3692"/>
              </a:lnSpc>
              <a:buFont typeface="Arial"/>
              <a:buChar char="•"/>
            </a:pPr>
            <a:r>
              <a:rPr lang="en-US" sz="2954">
                <a:solidFill>
                  <a:srgbClr val="000000"/>
                </a:solidFill>
                <a:latin typeface="Whitney 1"/>
                <a:ea typeface="Whitney 1"/>
                <a:cs typeface="Whitney 1"/>
                <a:sym typeface="Whitney 1"/>
              </a:rPr>
              <a:t>It’s important to weigh the pros and cons of getting checks done and make a decision that fits your screening process</a:t>
            </a:r>
          </a:p>
        </p:txBody>
      </p:sp>
      <p:sp>
        <p:nvSpPr>
          <p:cNvPr id="7" name="TextBox 7"/>
          <p:cNvSpPr txBox="1"/>
          <p:nvPr/>
        </p:nvSpPr>
        <p:spPr>
          <a:xfrm>
            <a:off x="10398084" y="1259659"/>
            <a:ext cx="6015196"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Background Checks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628369" y="2454614"/>
            <a:ext cx="8219162" cy="5377772"/>
          </a:xfrm>
          <a:custGeom>
            <a:avLst/>
            <a:gdLst/>
            <a:ahLst/>
            <a:cxnLst/>
            <a:rect l="l" t="t" r="r" b="b"/>
            <a:pathLst>
              <a:path w="8219162" h="5377772">
                <a:moveTo>
                  <a:pt x="0" y="0"/>
                </a:moveTo>
                <a:lnTo>
                  <a:pt x="8219162" y="0"/>
                </a:lnTo>
                <a:lnTo>
                  <a:pt x="8219162" y="5377772"/>
                </a:lnTo>
                <a:lnTo>
                  <a:pt x="0" y="5377772"/>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1766014" y="1259659"/>
            <a:ext cx="6640671"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Reference Check Tips</a:t>
            </a:r>
          </a:p>
        </p:txBody>
      </p:sp>
      <p:sp>
        <p:nvSpPr>
          <p:cNvPr id="7" name="TextBox 7"/>
          <p:cNvSpPr txBox="1"/>
          <p:nvPr/>
        </p:nvSpPr>
        <p:spPr>
          <a:xfrm>
            <a:off x="1532890" y="2332863"/>
            <a:ext cx="7106920" cy="6510782"/>
          </a:xfrm>
          <a:prstGeom prst="rect">
            <a:avLst/>
          </a:prstGeom>
        </p:spPr>
        <p:txBody>
          <a:bodyPr lIns="0" tIns="0" rIns="0" bIns="0" rtlCol="0" anchor="t">
            <a:spAutoFit/>
          </a:bodyPr>
          <a:lstStyle/>
          <a:p>
            <a:pPr marL="690881" lvl="1" indent="-345440" algn="l">
              <a:lnSpc>
                <a:spcPts val="3424"/>
              </a:lnSpc>
              <a:buFont typeface="Arial"/>
              <a:buChar char="•"/>
            </a:pPr>
            <a:r>
              <a:rPr lang="en-US" sz="3200">
                <a:solidFill>
                  <a:srgbClr val="000000"/>
                </a:solidFill>
                <a:latin typeface="Whitney 1"/>
                <a:ea typeface="Whitney 1"/>
                <a:cs typeface="Whitney 1"/>
                <a:sym typeface="Whitney 1"/>
              </a:rPr>
              <a:t>Reference checks can be a useful tool for confirming a volunteer is able to do the work they say they can. However, they are also not necessary for every role.</a:t>
            </a:r>
          </a:p>
          <a:p>
            <a:pPr algn="l">
              <a:lnSpc>
                <a:spcPts val="3424"/>
              </a:lnSpc>
            </a:pPr>
            <a:endParaRPr lang="en-US" sz="3200">
              <a:solidFill>
                <a:srgbClr val="000000"/>
              </a:solidFill>
              <a:latin typeface="Whitney 1"/>
              <a:ea typeface="Whitney 1"/>
              <a:cs typeface="Whitney 1"/>
              <a:sym typeface="Whitney 1"/>
            </a:endParaRPr>
          </a:p>
          <a:p>
            <a:pPr marL="690881" lvl="1" indent="-345440" algn="l">
              <a:lnSpc>
                <a:spcPts val="3424"/>
              </a:lnSpc>
              <a:buFont typeface="Arial"/>
              <a:buChar char="•"/>
            </a:pPr>
            <a:r>
              <a:rPr lang="en-US" sz="3200">
                <a:solidFill>
                  <a:srgbClr val="000000"/>
                </a:solidFill>
                <a:latin typeface="Whitney 1"/>
                <a:ea typeface="Whitney 1"/>
                <a:cs typeface="Whitney 1"/>
                <a:sym typeface="Whitney 1"/>
              </a:rPr>
              <a:t>Like interviews and background checks, some volunteers will not want to do a reference check. Make it clear why you do them so the volunteer knows they’re not being singled out.</a:t>
            </a:r>
          </a:p>
          <a:p>
            <a:pPr algn="l">
              <a:lnSpc>
                <a:spcPts val="3424"/>
              </a:lnSpc>
            </a:pPr>
            <a:endParaRPr lang="en-US" sz="3200">
              <a:solidFill>
                <a:srgbClr val="000000"/>
              </a:solidFill>
              <a:latin typeface="Whitney 1"/>
              <a:ea typeface="Whitney 1"/>
              <a:cs typeface="Whitney 1"/>
              <a:sym typeface="Whitney 1"/>
            </a:endParaRPr>
          </a:p>
          <a:p>
            <a:pPr marL="690881" lvl="1" indent="-345440" algn="l">
              <a:lnSpc>
                <a:spcPts val="3424"/>
              </a:lnSpc>
              <a:buFont typeface="Arial"/>
              <a:buChar char="•"/>
            </a:pPr>
            <a:r>
              <a:rPr lang="en-US" sz="3200">
                <a:solidFill>
                  <a:srgbClr val="000000"/>
                </a:solidFill>
                <a:latin typeface="Whitney 1"/>
                <a:ea typeface="Whitney 1"/>
                <a:cs typeface="Whitney 1"/>
                <a:sym typeface="Whitney 1"/>
              </a:rPr>
              <a:t>Try to find reference checks that can attest to the kind of work the volunteer wants to 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723130" y="2330577"/>
            <a:ext cx="8841740" cy="5597270"/>
          </a:xfrm>
          <a:prstGeom prst="rect">
            <a:avLst/>
          </a:prstGeom>
        </p:spPr>
        <p:txBody>
          <a:bodyPr lIns="0" tIns="0" rIns="0" bIns="0" rtlCol="0" anchor="t">
            <a:spAutoFit/>
          </a:bodyPr>
          <a:lstStyle/>
          <a:p>
            <a:pPr algn="ctr">
              <a:lnSpc>
                <a:spcPts val="13871"/>
              </a:lnSpc>
            </a:pPr>
            <a:r>
              <a:rPr lang="en-US" sz="13599" spc="13">
                <a:solidFill>
                  <a:srgbClr val="201547"/>
                </a:solidFill>
                <a:latin typeface="Whitney 4"/>
                <a:ea typeface="Whitney 4"/>
                <a:cs typeface="Whitney 4"/>
                <a:sym typeface="Whitney 4"/>
              </a:rPr>
              <a:t>Managing</a:t>
            </a:r>
          </a:p>
          <a:p>
            <a:pPr algn="ctr">
              <a:lnSpc>
                <a:spcPts val="13871"/>
              </a:lnSpc>
            </a:pPr>
            <a:r>
              <a:rPr lang="en-US" sz="13599" spc="13">
                <a:solidFill>
                  <a:srgbClr val="201547"/>
                </a:solidFill>
                <a:latin typeface="Whitney 4"/>
                <a:ea typeface="Whitney 4"/>
                <a:cs typeface="Whitney 4"/>
                <a:sym typeface="Whitney 4"/>
              </a:rPr>
              <a:t>Volunteers:</a:t>
            </a:r>
          </a:p>
          <a:p>
            <a:pPr algn="ctr">
              <a:lnSpc>
                <a:spcPts val="13871"/>
              </a:lnSpc>
            </a:pPr>
            <a:r>
              <a:rPr lang="en-US" sz="13599" spc="13">
                <a:solidFill>
                  <a:srgbClr val="201547"/>
                </a:solidFill>
                <a:latin typeface="Whitney 4"/>
                <a:ea typeface="Whitney 4"/>
                <a:cs typeface="Whitney 4"/>
                <a:sym typeface="Whitney 4"/>
              </a:rPr>
              <a:t>Post-hiring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7924166" cy="8229600"/>
            <a:chOff x="0" y="0"/>
            <a:chExt cx="2087023" cy="2167467"/>
          </a:xfrm>
        </p:grpSpPr>
        <p:sp>
          <p:nvSpPr>
            <p:cNvPr id="3" name="Freeform 3"/>
            <p:cNvSpPr/>
            <p:nvPr/>
          </p:nvSpPr>
          <p:spPr>
            <a:xfrm>
              <a:off x="0" y="0"/>
              <a:ext cx="2087023" cy="2167467"/>
            </a:xfrm>
            <a:custGeom>
              <a:avLst/>
              <a:gdLst/>
              <a:ahLst/>
              <a:cxnLst/>
              <a:rect l="l" t="t" r="r" b="b"/>
              <a:pathLst>
                <a:path w="2087023" h="2167467">
                  <a:moveTo>
                    <a:pt x="49827" y="0"/>
                  </a:moveTo>
                  <a:lnTo>
                    <a:pt x="2037196" y="0"/>
                  </a:lnTo>
                  <a:cubicBezTo>
                    <a:pt x="2050411" y="0"/>
                    <a:pt x="2063085" y="5250"/>
                    <a:pt x="2072429" y="14594"/>
                  </a:cubicBezTo>
                  <a:cubicBezTo>
                    <a:pt x="2081774" y="23938"/>
                    <a:pt x="2087023" y="36612"/>
                    <a:pt x="2087023" y="49827"/>
                  </a:cubicBezTo>
                  <a:lnTo>
                    <a:pt x="2087023" y="2117640"/>
                  </a:lnTo>
                  <a:cubicBezTo>
                    <a:pt x="2087023" y="2145158"/>
                    <a:pt x="2064715" y="2167467"/>
                    <a:pt x="2037196" y="2167467"/>
                  </a:cubicBezTo>
                  <a:lnTo>
                    <a:pt x="49827" y="2167467"/>
                  </a:lnTo>
                  <a:cubicBezTo>
                    <a:pt x="36612" y="2167467"/>
                    <a:pt x="23938" y="2162217"/>
                    <a:pt x="14594" y="2152873"/>
                  </a:cubicBezTo>
                  <a:cubicBezTo>
                    <a:pt x="5250" y="2143528"/>
                    <a:pt x="0" y="2130855"/>
                    <a:pt x="0" y="2117640"/>
                  </a:cubicBezTo>
                  <a:lnTo>
                    <a:pt x="0" y="49827"/>
                  </a:lnTo>
                  <a:cubicBezTo>
                    <a:pt x="0" y="36612"/>
                    <a:pt x="5250" y="23938"/>
                    <a:pt x="14594" y="14594"/>
                  </a:cubicBezTo>
                  <a:cubicBezTo>
                    <a:pt x="23938" y="5250"/>
                    <a:pt x="36612" y="0"/>
                    <a:pt x="498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08702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726428" y="1476172"/>
            <a:ext cx="5996948" cy="7265533"/>
          </a:xfrm>
          <a:custGeom>
            <a:avLst/>
            <a:gdLst/>
            <a:ahLst/>
            <a:cxnLst/>
            <a:rect l="l" t="t" r="r" b="b"/>
            <a:pathLst>
              <a:path w="5996948" h="7265533">
                <a:moveTo>
                  <a:pt x="0" y="0"/>
                </a:moveTo>
                <a:lnTo>
                  <a:pt x="5996948" y="0"/>
                </a:lnTo>
                <a:lnTo>
                  <a:pt x="5996948" y="7265532"/>
                </a:lnTo>
                <a:lnTo>
                  <a:pt x="0" y="7265532"/>
                </a:lnTo>
                <a:lnTo>
                  <a:pt x="0" y="0"/>
                </a:lnTo>
                <a:close/>
              </a:path>
            </a:pathLst>
          </a:custGeom>
          <a:blipFill>
            <a:blip r:embed="rId3"/>
            <a:stretch>
              <a:fillRect l="-3173" t="-2211" r="-1551" b="-3162"/>
            </a:stretch>
          </a:blipFill>
        </p:spPr>
        <p:txBody>
          <a:bodyPr/>
          <a:lstStyle/>
          <a:p>
            <a:endParaRPr lang="en-US"/>
          </a:p>
        </p:txBody>
      </p:sp>
      <p:sp>
        <p:nvSpPr>
          <p:cNvPr id="6" name="TextBox 6"/>
          <p:cNvSpPr txBox="1"/>
          <p:nvPr/>
        </p:nvSpPr>
        <p:spPr>
          <a:xfrm>
            <a:off x="9653461" y="1285276"/>
            <a:ext cx="6805454"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Volunteer Onboarding</a:t>
            </a:r>
          </a:p>
        </p:txBody>
      </p:sp>
      <p:sp>
        <p:nvSpPr>
          <p:cNvPr id="7" name="TextBox 7"/>
          <p:cNvSpPr txBox="1"/>
          <p:nvPr/>
        </p:nvSpPr>
        <p:spPr>
          <a:xfrm>
            <a:off x="9552623" y="3323016"/>
            <a:ext cx="7106920" cy="4323207"/>
          </a:xfrm>
          <a:prstGeom prst="rect">
            <a:avLst/>
          </a:prstGeom>
        </p:spPr>
        <p:txBody>
          <a:bodyPr lIns="0" tIns="0" rIns="0" bIns="0" rtlCol="0" anchor="t">
            <a:spAutoFit/>
          </a:bodyPr>
          <a:lstStyle/>
          <a:p>
            <a:pPr marL="690881" lvl="1" indent="-345440" algn="l">
              <a:lnSpc>
                <a:spcPts val="4224"/>
              </a:lnSpc>
              <a:buFont typeface="Arial"/>
              <a:buChar char="•"/>
            </a:pPr>
            <a:r>
              <a:rPr lang="en-US" sz="3200">
                <a:solidFill>
                  <a:srgbClr val="000000"/>
                </a:solidFill>
                <a:latin typeface="Whitney 1"/>
                <a:ea typeface="Whitney 1"/>
                <a:cs typeface="Whitney 1"/>
                <a:sym typeface="Whitney 1"/>
              </a:rPr>
              <a:t>Individual or group?</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General or role-specific?</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Recorded or live?</a:t>
            </a:r>
          </a:p>
          <a:p>
            <a:pPr algn="l">
              <a:lnSpc>
                <a:spcPts val="4224"/>
              </a:lnSpc>
            </a:pPr>
            <a:endParaRPr lang="en-US" sz="3200">
              <a:solidFill>
                <a:srgbClr val="000000"/>
              </a:solidFill>
              <a:latin typeface="Whitney 1"/>
              <a:ea typeface="Whitney 1"/>
              <a:cs typeface="Whitney 1"/>
              <a:sym typeface="Whitney 1"/>
            </a:endParaRPr>
          </a:p>
          <a:p>
            <a:pPr marL="690881" lvl="1" indent="-345440" algn="l">
              <a:lnSpc>
                <a:spcPts val="4224"/>
              </a:lnSpc>
              <a:buFont typeface="Arial"/>
              <a:buChar char="•"/>
            </a:pPr>
            <a:r>
              <a:rPr lang="en-US" sz="3200">
                <a:solidFill>
                  <a:srgbClr val="000000"/>
                </a:solidFill>
                <a:latin typeface="Whitney 1"/>
                <a:ea typeface="Whitney 1"/>
                <a:cs typeface="Whitney 1"/>
                <a:sym typeface="Whitney 1"/>
              </a:rPr>
              <a:t>Chance for volunteers to meet staff/other volunteers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028700"/>
            <a:ext cx="7924166" cy="8229600"/>
            <a:chOff x="0" y="0"/>
            <a:chExt cx="2087023" cy="2167467"/>
          </a:xfrm>
        </p:grpSpPr>
        <p:sp>
          <p:nvSpPr>
            <p:cNvPr id="3" name="Freeform 3"/>
            <p:cNvSpPr/>
            <p:nvPr/>
          </p:nvSpPr>
          <p:spPr>
            <a:xfrm>
              <a:off x="0" y="0"/>
              <a:ext cx="2087023" cy="2167467"/>
            </a:xfrm>
            <a:custGeom>
              <a:avLst/>
              <a:gdLst/>
              <a:ahLst/>
              <a:cxnLst/>
              <a:rect l="l" t="t" r="r" b="b"/>
              <a:pathLst>
                <a:path w="2087023" h="2167467">
                  <a:moveTo>
                    <a:pt x="49827" y="0"/>
                  </a:moveTo>
                  <a:lnTo>
                    <a:pt x="2037196" y="0"/>
                  </a:lnTo>
                  <a:cubicBezTo>
                    <a:pt x="2050411" y="0"/>
                    <a:pt x="2063085" y="5250"/>
                    <a:pt x="2072429" y="14594"/>
                  </a:cubicBezTo>
                  <a:cubicBezTo>
                    <a:pt x="2081774" y="23938"/>
                    <a:pt x="2087023" y="36612"/>
                    <a:pt x="2087023" y="49827"/>
                  </a:cubicBezTo>
                  <a:lnTo>
                    <a:pt x="2087023" y="2117640"/>
                  </a:lnTo>
                  <a:cubicBezTo>
                    <a:pt x="2087023" y="2145158"/>
                    <a:pt x="2064715" y="2167467"/>
                    <a:pt x="2037196" y="2167467"/>
                  </a:cubicBezTo>
                  <a:lnTo>
                    <a:pt x="49827" y="2167467"/>
                  </a:lnTo>
                  <a:cubicBezTo>
                    <a:pt x="36612" y="2167467"/>
                    <a:pt x="23938" y="2162217"/>
                    <a:pt x="14594" y="2152873"/>
                  </a:cubicBezTo>
                  <a:cubicBezTo>
                    <a:pt x="5250" y="2143528"/>
                    <a:pt x="0" y="2130855"/>
                    <a:pt x="0" y="2117640"/>
                  </a:cubicBezTo>
                  <a:lnTo>
                    <a:pt x="0" y="49827"/>
                  </a:lnTo>
                  <a:cubicBezTo>
                    <a:pt x="0" y="36612"/>
                    <a:pt x="5250" y="23938"/>
                    <a:pt x="14594" y="14594"/>
                  </a:cubicBezTo>
                  <a:cubicBezTo>
                    <a:pt x="23938" y="5250"/>
                    <a:pt x="36612" y="0"/>
                    <a:pt x="498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08702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653461" y="1285276"/>
            <a:ext cx="6805454"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Volunteer Onboarding</a:t>
            </a:r>
          </a:p>
        </p:txBody>
      </p:sp>
      <p:sp>
        <p:nvSpPr>
          <p:cNvPr id="6" name="TextBox 6"/>
          <p:cNvSpPr txBox="1"/>
          <p:nvPr/>
        </p:nvSpPr>
        <p:spPr>
          <a:xfrm>
            <a:off x="9502728" y="2834632"/>
            <a:ext cx="7106920" cy="5647563"/>
          </a:xfrm>
          <a:prstGeom prst="rect">
            <a:avLst/>
          </a:prstGeom>
        </p:spPr>
        <p:txBody>
          <a:bodyPr lIns="0" tIns="0" rIns="0" bIns="0" rtlCol="0" anchor="t">
            <a:spAutoFit/>
          </a:bodyPr>
          <a:lstStyle/>
          <a:p>
            <a:pPr marL="604523" lvl="1" indent="-302261" algn="l">
              <a:lnSpc>
                <a:spcPts val="3696"/>
              </a:lnSpc>
              <a:buFont typeface="Arial"/>
              <a:buChar char="•"/>
            </a:pPr>
            <a:r>
              <a:rPr lang="en-US" sz="2800">
                <a:solidFill>
                  <a:srgbClr val="000000"/>
                </a:solidFill>
                <a:latin typeface="Whitney 1"/>
                <a:ea typeface="Whitney 1"/>
                <a:cs typeface="Whitney 1"/>
                <a:sym typeface="Whitney 1"/>
              </a:rPr>
              <a:t>Helps further define the relationship between volunteer and organization</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A good onboarding process helps retain volunteers</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Fosters the kind of dialogue that helps volunteer managers determine best fit for a volunteer position</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Helps ensure the volunteer knows what is expected of them.</a:t>
            </a:r>
          </a:p>
        </p:txBody>
      </p:sp>
      <p:sp>
        <p:nvSpPr>
          <p:cNvPr id="7" name="Freeform 7"/>
          <p:cNvSpPr/>
          <p:nvPr/>
        </p:nvSpPr>
        <p:spPr>
          <a:xfrm>
            <a:off x="1726428" y="1476172"/>
            <a:ext cx="5996948" cy="7265533"/>
          </a:xfrm>
          <a:custGeom>
            <a:avLst/>
            <a:gdLst/>
            <a:ahLst/>
            <a:cxnLst/>
            <a:rect l="l" t="t" r="r" b="b"/>
            <a:pathLst>
              <a:path w="5996948" h="7265533">
                <a:moveTo>
                  <a:pt x="0" y="0"/>
                </a:moveTo>
                <a:lnTo>
                  <a:pt x="5996948" y="0"/>
                </a:lnTo>
                <a:lnTo>
                  <a:pt x="5996948" y="7265532"/>
                </a:lnTo>
                <a:lnTo>
                  <a:pt x="0" y="7265532"/>
                </a:lnTo>
                <a:lnTo>
                  <a:pt x="0" y="0"/>
                </a:lnTo>
                <a:close/>
              </a:path>
            </a:pathLst>
          </a:custGeom>
          <a:blipFill>
            <a:blip r:embed="rId3"/>
            <a:stretch>
              <a:fillRect l="-3173" t="-2211" r="-1551" b="-3162"/>
            </a:stretch>
          </a:blipFill>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1343458" y="1268585"/>
            <a:ext cx="5120471" cy="7680707"/>
          </a:xfrm>
          <a:custGeom>
            <a:avLst/>
            <a:gdLst/>
            <a:ahLst/>
            <a:cxnLst/>
            <a:rect l="l" t="t" r="r" b="b"/>
            <a:pathLst>
              <a:path w="5120471" h="7680707">
                <a:moveTo>
                  <a:pt x="0" y="0"/>
                </a:moveTo>
                <a:lnTo>
                  <a:pt x="5120471" y="0"/>
                </a:lnTo>
                <a:lnTo>
                  <a:pt x="5120471" y="7680707"/>
                </a:lnTo>
                <a:lnTo>
                  <a:pt x="0" y="7680707"/>
                </a:lnTo>
                <a:lnTo>
                  <a:pt x="0" y="0"/>
                </a:lnTo>
                <a:close/>
              </a:path>
            </a:pathLst>
          </a:custGeom>
          <a:blipFill>
            <a:blip r:embed="rId3"/>
            <a:stretch>
              <a:fillRect l="-2082" t="-1250" r="-460" b="-2150"/>
            </a:stretch>
          </a:blipFill>
        </p:spPr>
        <p:txBody>
          <a:bodyPr/>
          <a:lstStyle/>
          <a:p>
            <a:endParaRPr lang="en-US"/>
          </a:p>
        </p:txBody>
      </p:sp>
      <p:sp>
        <p:nvSpPr>
          <p:cNvPr id="6" name="TextBox 6"/>
          <p:cNvSpPr txBox="1"/>
          <p:nvPr/>
        </p:nvSpPr>
        <p:spPr>
          <a:xfrm>
            <a:off x="1698228" y="1262440"/>
            <a:ext cx="6776244"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Volunteer Recognition</a:t>
            </a:r>
          </a:p>
        </p:txBody>
      </p:sp>
      <p:sp>
        <p:nvSpPr>
          <p:cNvPr id="7" name="TextBox 7"/>
          <p:cNvSpPr txBox="1"/>
          <p:nvPr/>
        </p:nvSpPr>
        <p:spPr>
          <a:xfrm>
            <a:off x="1532890" y="2743287"/>
            <a:ext cx="7106920" cy="5643753"/>
          </a:xfrm>
          <a:prstGeom prst="rect">
            <a:avLst/>
          </a:prstGeom>
        </p:spPr>
        <p:txBody>
          <a:bodyPr lIns="0" tIns="0" rIns="0" bIns="0" rtlCol="0" anchor="t">
            <a:spAutoFit/>
          </a:bodyPr>
          <a:lstStyle/>
          <a:p>
            <a:pPr marL="604523" lvl="1" indent="-302261" algn="l">
              <a:lnSpc>
                <a:spcPts val="3696"/>
              </a:lnSpc>
              <a:buFont typeface="Arial"/>
              <a:buChar char="•"/>
            </a:pPr>
            <a:r>
              <a:rPr lang="en-US" sz="2800">
                <a:solidFill>
                  <a:srgbClr val="000000"/>
                </a:solidFill>
                <a:latin typeface="Whitney 1"/>
                <a:ea typeface="Whitney 1"/>
                <a:cs typeface="Whitney 1"/>
                <a:sym typeface="Whitney 1"/>
              </a:rPr>
              <a:t>Recognition is a year-round thing</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Handwritten thank-you cards</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Thank yous after their shift</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Provide food! Especially for shifts longer than three hours!</a:t>
            </a:r>
          </a:p>
          <a:p>
            <a:pPr algn="l">
              <a:lnSpc>
                <a:spcPts val="3696"/>
              </a:lnSpc>
            </a:pPr>
            <a:endParaRPr lang="en-US" sz="2800">
              <a:solidFill>
                <a:srgbClr val="000000"/>
              </a:solidFill>
              <a:latin typeface="Whitney 1"/>
              <a:ea typeface="Whitney 1"/>
              <a:cs typeface="Whitney 1"/>
              <a:sym typeface="Whitney 1"/>
            </a:endParaRPr>
          </a:p>
          <a:p>
            <a:pPr marL="604523" lvl="1" indent="-302261" algn="l">
              <a:lnSpc>
                <a:spcPts val="3696"/>
              </a:lnSpc>
              <a:buFont typeface="Arial"/>
              <a:buChar char="•"/>
            </a:pPr>
            <a:r>
              <a:rPr lang="en-US" sz="2800">
                <a:solidFill>
                  <a:srgbClr val="000000"/>
                </a:solidFill>
                <a:latin typeface="Whitney 1"/>
                <a:ea typeface="Whitney 1"/>
                <a:cs typeface="Whitney 1"/>
                <a:sym typeface="Whitney 1"/>
              </a:rPr>
              <a:t>Volunteers want to know how their hours impacted your organization and what your organization can 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049169" y="1216768"/>
            <a:ext cx="6189662" cy="1101779"/>
          </a:xfrm>
          <a:prstGeom prst="rect">
            <a:avLst/>
          </a:prstGeom>
        </p:spPr>
        <p:txBody>
          <a:bodyPr lIns="0" tIns="0" rIns="0" bIns="0" rtlCol="0" anchor="t">
            <a:spAutoFit/>
          </a:bodyPr>
          <a:lstStyle/>
          <a:p>
            <a:pPr algn="ctr">
              <a:lnSpc>
                <a:spcPts val="8047"/>
              </a:lnSpc>
              <a:spcBef>
                <a:spcPct val="0"/>
              </a:spcBef>
            </a:pPr>
            <a:r>
              <a:rPr lang="en-US" sz="5747">
                <a:solidFill>
                  <a:srgbClr val="000000"/>
                </a:solidFill>
                <a:latin typeface="Whitney 3"/>
                <a:ea typeface="Whitney 3"/>
                <a:cs typeface="Whitney 3"/>
                <a:sym typeface="Whitney 3"/>
              </a:rPr>
              <a:t>Volunteer Retention</a:t>
            </a:r>
          </a:p>
        </p:txBody>
      </p:sp>
      <p:sp>
        <p:nvSpPr>
          <p:cNvPr id="6" name="TextBox 6"/>
          <p:cNvSpPr txBox="1"/>
          <p:nvPr/>
        </p:nvSpPr>
        <p:spPr>
          <a:xfrm>
            <a:off x="1891074" y="3278624"/>
            <a:ext cx="14505853" cy="4173474"/>
          </a:xfrm>
          <a:prstGeom prst="rect">
            <a:avLst/>
          </a:prstGeom>
        </p:spPr>
        <p:txBody>
          <a:bodyPr lIns="0" tIns="0" rIns="0" bIns="0" rtlCol="0" anchor="t">
            <a:spAutoFit/>
          </a:bodyPr>
          <a:lstStyle/>
          <a:p>
            <a:pPr algn="ctr">
              <a:lnSpc>
                <a:spcPts val="6467"/>
              </a:lnSpc>
            </a:pPr>
            <a:r>
              <a:rPr lang="en-US" sz="4899">
                <a:solidFill>
                  <a:srgbClr val="201547"/>
                </a:solidFill>
                <a:latin typeface="Whitney 2"/>
                <a:ea typeface="Whitney 2"/>
                <a:cs typeface="Whitney 2"/>
                <a:sym typeface="Whitney 2"/>
              </a:rPr>
              <a:t>Relationships really matter</a:t>
            </a:r>
          </a:p>
          <a:p>
            <a:pPr algn="ctr">
              <a:lnSpc>
                <a:spcPts val="6467"/>
              </a:lnSpc>
            </a:pPr>
            <a:endParaRPr lang="en-US" sz="4899">
              <a:solidFill>
                <a:srgbClr val="201547"/>
              </a:solidFill>
              <a:latin typeface="Whitney 2"/>
              <a:ea typeface="Whitney 2"/>
              <a:cs typeface="Whitney 2"/>
              <a:sym typeface="Whitney 2"/>
            </a:endParaRPr>
          </a:p>
          <a:p>
            <a:pPr algn="ctr">
              <a:lnSpc>
                <a:spcPts val="6467"/>
              </a:lnSpc>
            </a:pPr>
            <a:r>
              <a:rPr lang="en-US" sz="4899">
                <a:solidFill>
                  <a:srgbClr val="201547"/>
                </a:solidFill>
                <a:latin typeface="Whitney 2"/>
                <a:ea typeface="Whitney 2"/>
                <a:cs typeface="Whitney 2"/>
                <a:sym typeface="Whitney 2"/>
              </a:rPr>
              <a:t>Volunteer needs change over time</a:t>
            </a:r>
          </a:p>
          <a:p>
            <a:pPr algn="ctr">
              <a:lnSpc>
                <a:spcPts val="6467"/>
              </a:lnSpc>
            </a:pPr>
            <a:endParaRPr lang="en-US" sz="4899">
              <a:solidFill>
                <a:srgbClr val="201547"/>
              </a:solidFill>
              <a:latin typeface="Whitney 2"/>
              <a:ea typeface="Whitney 2"/>
              <a:cs typeface="Whitney 2"/>
              <a:sym typeface="Whitney 2"/>
            </a:endParaRPr>
          </a:p>
          <a:p>
            <a:pPr algn="ctr">
              <a:lnSpc>
                <a:spcPts val="6467"/>
              </a:lnSpc>
            </a:pPr>
            <a:r>
              <a:rPr lang="en-US" sz="4899">
                <a:solidFill>
                  <a:srgbClr val="201547"/>
                </a:solidFill>
                <a:latin typeface="Whitney 2"/>
                <a:ea typeface="Whitney 2"/>
                <a:cs typeface="Whitney 2"/>
                <a:sym typeface="Whitney 2"/>
              </a:rPr>
              <a:t>Feedback drives continuous improvement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998632" y="1430041"/>
            <a:ext cx="5489514" cy="7542315"/>
          </a:xfrm>
          <a:custGeom>
            <a:avLst/>
            <a:gdLst/>
            <a:ahLst/>
            <a:cxnLst/>
            <a:rect l="l" t="t" r="r" b="b"/>
            <a:pathLst>
              <a:path w="5489514" h="7542315">
                <a:moveTo>
                  <a:pt x="0" y="0"/>
                </a:moveTo>
                <a:lnTo>
                  <a:pt x="5489514" y="0"/>
                </a:lnTo>
                <a:lnTo>
                  <a:pt x="5489514" y="7542315"/>
                </a:lnTo>
                <a:lnTo>
                  <a:pt x="0" y="7542315"/>
                </a:lnTo>
                <a:lnTo>
                  <a:pt x="0" y="0"/>
                </a:lnTo>
                <a:close/>
              </a:path>
            </a:pathLst>
          </a:custGeom>
          <a:blipFill>
            <a:blip r:embed="rId3"/>
            <a:stretch>
              <a:fillRect l="-1344" t="-3682" r="-443" b="-2152"/>
            </a:stretch>
          </a:blipFill>
        </p:spPr>
        <p:txBody>
          <a:bodyPr/>
          <a:lstStyle/>
          <a:p>
            <a:endParaRPr lang="en-US"/>
          </a:p>
        </p:txBody>
      </p:sp>
      <p:sp>
        <p:nvSpPr>
          <p:cNvPr id="6" name="TextBox 6"/>
          <p:cNvSpPr txBox="1"/>
          <p:nvPr/>
        </p:nvSpPr>
        <p:spPr>
          <a:xfrm>
            <a:off x="1901174" y="1136167"/>
            <a:ext cx="6370353" cy="1598295"/>
          </a:xfrm>
          <a:prstGeom prst="rect">
            <a:avLst/>
          </a:prstGeom>
        </p:spPr>
        <p:txBody>
          <a:bodyPr lIns="0" tIns="0" rIns="0" bIns="0" rtlCol="0" anchor="t">
            <a:spAutoFit/>
          </a:bodyPr>
          <a:lstStyle/>
          <a:p>
            <a:pPr algn="ctr">
              <a:lnSpc>
                <a:spcPts val="7840"/>
              </a:lnSpc>
            </a:pPr>
            <a:r>
              <a:rPr lang="en-US" sz="5600">
                <a:solidFill>
                  <a:srgbClr val="000000"/>
                </a:solidFill>
                <a:latin typeface="Whitney 3"/>
                <a:ea typeface="Whitney 3"/>
                <a:cs typeface="Whitney 3"/>
                <a:sym typeface="Whitney 3"/>
              </a:rPr>
              <a:t>Volunteer Retention:</a:t>
            </a:r>
          </a:p>
          <a:p>
            <a:pPr algn="ctr">
              <a:lnSpc>
                <a:spcPts val="3919"/>
              </a:lnSpc>
            </a:pPr>
            <a:r>
              <a:rPr lang="en-US" sz="2799">
                <a:solidFill>
                  <a:srgbClr val="000000"/>
                </a:solidFill>
                <a:latin typeface="Whitney 3"/>
                <a:ea typeface="Whitney 3"/>
                <a:cs typeface="Whitney 3"/>
                <a:sym typeface="Whitney 3"/>
              </a:rPr>
              <a:t>Anticipating Needs</a:t>
            </a:r>
          </a:p>
        </p:txBody>
      </p:sp>
      <p:sp>
        <p:nvSpPr>
          <p:cNvPr id="7" name="TextBox 7"/>
          <p:cNvSpPr txBox="1"/>
          <p:nvPr/>
        </p:nvSpPr>
        <p:spPr>
          <a:xfrm>
            <a:off x="1532890" y="3732817"/>
            <a:ext cx="7106920" cy="3837813"/>
          </a:xfrm>
          <a:prstGeom prst="rect">
            <a:avLst/>
          </a:prstGeom>
        </p:spPr>
        <p:txBody>
          <a:bodyPr lIns="0" tIns="0" rIns="0" bIns="0" rtlCol="0" anchor="t">
            <a:spAutoFit/>
          </a:bodyPr>
          <a:lstStyle/>
          <a:p>
            <a:pPr marL="820417" lvl="1" indent="-410209" algn="l">
              <a:lnSpc>
                <a:spcPts val="5015"/>
              </a:lnSpc>
              <a:buFont typeface="Arial"/>
              <a:buChar char="•"/>
            </a:pPr>
            <a:r>
              <a:rPr lang="en-US" sz="3799">
                <a:solidFill>
                  <a:srgbClr val="000000"/>
                </a:solidFill>
                <a:latin typeface="Whitney 1"/>
                <a:ea typeface="Whitney 1"/>
                <a:cs typeface="Whitney 1"/>
                <a:sym typeface="Whitney 1"/>
              </a:rPr>
              <a:t>Preventative work</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Informed by past feedback</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User experience </a:t>
            </a:r>
          </a:p>
          <a:p>
            <a:pPr algn="l">
              <a:lnSpc>
                <a:spcPts val="5015"/>
              </a:lnSpc>
            </a:pPr>
            <a:endParaRPr lang="en-US" sz="3799">
              <a:solidFill>
                <a:srgbClr val="000000"/>
              </a:solidFill>
              <a:latin typeface="Whitney 1"/>
              <a:ea typeface="Whitney 1"/>
              <a:cs typeface="Whitney 1"/>
              <a:sym typeface="Whitney 1"/>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8115300" cy="8229600"/>
            <a:chOff x="0" y="0"/>
            <a:chExt cx="2137363" cy="2167467"/>
          </a:xfrm>
        </p:grpSpPr>
        <p:sp>
          <p:nvSpPr>
            <p:cNvPr id="3" name="Freeform 3"/>
            <p:cNvSpPr/>
            <p:nvPr/>
          </p:nvSpPr>
          <p:spPr>
            <a:xfrm>
              <a:off x="0" y="0"/>
              <a:ext cx="2137363" cy="2167467"/>
            </a:xfrm>
            <a:custGeom>
              <a:avLst/>
              <a:gdLst/>
              <a:ahLst/>
              <a:cxnLst/>
              <a:rect l="l" t="t" r="r" b="b"/>
              <a:pathLst>
                <a:path w="2137363" h="2167467">
                  <a:moveTo>
                    <a:pt x="48654" y="0"/>
                  </a:moveTo>
                  <a:lnTo>
                    <a:pt x="2088710" y="0"/>
                  </a:lnTo>
                  <a:cubicBezTo>
                    <a:pt x="2115580" y="0"/>
                    <a:pt x="2137363" y="21783"/>
                    <a:pt x="2137363" y="48654"/>
                  </a:cubicBezTo>
                  <a:lnTo>
                    <a:pt x="2137363" y="2118813"/>
                  </a:lnTo>
                  <a:cubicBezTo>
                    <a:pt x="2137363" y="2145684"/>
                    <a:pt x="2115580" y="2167467"/>
                    <a:pt x="2088710" y="2167467"/>
                  </a:cubicBezTo>
                  <a:lnTo>
                    <a:pt x="48654" y="2167467"/>
                  </a:lnTo>
                  <a:cubicBezTo>
                    <a:pt x="21783" y="2167467"/>
                    <a:pt x="0" y="2145684"/>
                    <a:pt x="0" y="2118813"/>
                  </a:cubicBezTo>
                  <a:lnTo>
                    <a:pt x="0" y="48654"/>
                  </a:lnTo>
                  <a:cubicBezTo>
                    <a:pt x="0" y="21783"/>
                    <a:pt x="21783" y="0"/>
                    <a:pt x="48654" y="0"/>
                  </a:cubicBezTo>
                  <a:close/>
                </a:path>
              </a:pathLst>
            </a:custGeom>
            <a:gradFill rotWithShape="1">
              <a:gsLst>
                <a:gs pos="0">
                  <a:srgbClr val="FFDE59">
                    <a:alpha val="100000"/>
                  </a:srgbClr>
                </a:gs>
                <a:gs pos="100000">
                  <a:srgbClr val="FF91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2137363"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901174" y="1136167"/>
            <a:ext cx="6370353" cy="1598295"/>
          </a:xfrm>
          <a:prstGeom prst="rect">
            <a:avLst/>
          </a:prstGeom>
        </p:spPr>
        <p:txBody>
          <a:bodyPr lIns="0" tIns="0" rIns="0" bIns="0" rtlCol="0" anchor="t">
            <a:spAutoFit/>
          </a:bodyPr>
          <a:lstStyle/>
          <a:p>
            <a:pPr algn="ctr">
              <a:lnSpc>
                <a:spcPts val="7840"/>
              </a:lnSpc>
            </a:pPr>
            <a:r>
              <a:rPr lang="en-US" sz="5600">
                <a:solidFill>
                  <a:srgbClr val="000000"/>
                </a:solidFill>
                <a:latin typeface="Whitney 3"/>
                <a:ea typeface="Whitney 3"/>
                <a:cs typeface="Whitney 3"/>
                <a:sym typeface="Whitney 3"/>
              </a:rPr>
              <a:t>Volunteer Retention:</a:t>
            </a:r>
          </a:p>
          <a:p>
            <a:pPr algn="ctr">
              <a:lnSpc>
                <a:spcPts val="3919"/>
              </a:lnSpc>
            </a:pPr>
            <a:r>
              <a:rPr lang="en-US" sz="2799">
                <a:solidFill>
                  <a:srgbClr val="000000"/>
                </a:solidFill>
                <a:latin typeface="Whitney 3"/>
                <a:ea typeface="Whitney 3"/>
                <a:cs typeface="Whitney 3"/>
                <a:sym typeface="Whitney 3"/>
              </a:rPr>
              <a:t>Feedback</a:t>
            </a:r>
          </a:p>
        </p:txBody>
      </p:sp>
      <p:sp>
        <p:nvSpPr>
          <p:cNvPr id="6" name="TextBox 6"/>
          <p:cNvSpPr txBox="1"/>
          <p:nvPr/>
        </p:nvSpPr>
        <p:spPr>
          <a:xfrm>
            <a:off x="1532890" y="2842204"/>
            <a:ext cx="7106920" cy="5723763"/>
          </a:xfrm>
          <a:prstGeom prst="rect">
            <a:avLst/>
          </a:prstGeom>
        </p:spPr>
        <p:txBody>
          <a:bodyPr lIns="0" tIns="0" rIns="0" bIns="0" rtlCol="0" anchor="t">
            <a:spAutoFit/>
          </a:bodyPr>
          <a:lstStyle/>
          <a:p>
            <a:pPr marL="820417" lvl="1" indent="-410209" algn="l">
              <a:lnSpc>
                <a:spcPts val="5015"/>
              </a:lnSpc>
              <a:buFont typeface="Arial"/>
              <a:buChar char="•"/>
            </a:pPr>
            <a:r>
              <a:rPr lang="en-US" sz="3799">
                <a:solidFill>
                  <a:srgbClr val="000000"/>
                </a:solidFill>
                <a:latin typeface="Whitney 1"/>
                <a:ea typeface="Whitney 1"/>
                <a:cs typeface="Whitney 1"/>
                <a:sym typeface="Whitney 1"/>
              </a:rPr>
              <a:t>Surveys</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Focus groups</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Individual discussions</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Check-ins</a:t>
            </a:r>
          </a:p>
          <a:p>
            <a:pPr algn="l">
              <a:lnSpc>
                <a:spcPts val="5015"/>
              </a:lnSpc>
            </a:pPr>
            <a:endParaRPr lang="en-US" sz="3799">
              <a:solidFill>
                <a:srgbClr val="000000"/>
              </a:solidFill>
              <a:latin typeface="Whitney 1"/>
              <a:ea typeface="Whitney 1"/>
              <a:cs typeface="Whitney 1"/>
              <a:sym typeface="Whitney 1"/>
            </a:endParaRPr>
          </a:p>
          <a:p>
            <a:pPr marL="820417" lvl="1" indent="-410209" algn="l">
              <a:lnSpc>
                <a:spcPts val="5015"/>
              </a:lnSpc>
              <a:buFont typeface="Arial"/>
              <a:buChar char="•"/>
            </a:pPr>
            <a:r>
              <a:rPr lang="en-US" sz="3799">
                <a:solidFill>
                  <a:srgbClr val="000000"/>
                </a:solidFill>
                <a:latin typeface="Whitney 1"/>
                <a:ea typeface="Whitney 1"/>
                <a:cs typeface="Whitney 1"/>
                <a:sym typeface="Whitney 1"/>
              </a:rPr>
              <a:t>Anonymous feedback</a:t>
            </a:r>
          </a:p>
        </p:txBody>
      </p:sp>
      <p:sp>
        <p:nvSpPr>
          <p:cNvPr id="7" name="Freeform 7"/>
          <p:cNvSpPr/>
          <p:nvPr/>
        </p:nvSpPr>
        <p:spPr>
          <a:xfrm>
            <a:off x="10998632" y="1430041"/>
            <a:ext cx="5489514" cy="7542315"/>
          </a:xfrm>
          <a:custGeom>
            <a:avLst/>
            <a:gdLst/>
            <a:ahLst/>
            <a:cxnLst/>
            <a:rect l="l" t="t" r="r" b="b"/>
            <a:pathLst>
              <a:path w="5489514" h="7542315">
                <a:moveTo>
                  <a:pt x="0" y="0"/>
                </a:moveTo>
                <a:lnTo>
                  <a:pt x="5489514" y="0"/>
                </a:lnTo>
                <a:lnTo>
                  <a:pt x="5489514" y="7542315"/>
                </a:lnTo>
                <a:lnTo>
                  <a:pt x="0" y="7542315"/>
                </a:lnTo>
                <a:lnTo>
                  <a:pt x="0" y="0"/>
                </a:lnTo>
                <a:close/>
              </a:path>
            </a:pathLst>
          </a:custGeom>
          <a:blipFill>
            <a:blip r:embed="rId3"/>
            <a:stretch>
              <a:fillRect l="-1344" t="-3682" r="-443" b="-2152"/>
            </a:stretch>
          </a:blipFill>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545818" y="4020178"/>
            <a:ext cx="5196364" cy="1865645"/>
          </a:xfrm>
          <a:prstGeom prst="rect">
            <a:avLst/>
          </a:prstGeom>
        </p:spPr>
        <p:txBody>
          <a:bodyPr lIns="0" tIns="0" rIns="0" bIns="0" rtlCol="0" anchor="t">
            <a:spAutoFit/>
          </a:bodyPr>
          <a:lstStyle/>
          <a:p>
            <a:pPr algn="ctr">
              <a:lnSpc>
                <a:spcPts val="13719"/>
              </a:lnSpc>
              <a:spcBef>
                <a:spcPct val="0"/>
              </a:spcBef>
            </a:pPr>
            <a:r>
              <a:rPr lang="en-US" sz="9799">
                <a:solidFill>
                  <a:srgbClr val="FFFFFF"/>
                </a:solidFill>
                <a:latin typeface="Whitney 2"/>
                <a:ea typeface="Whitney 2"/>
                <a:cs typeface="Whitney 2"/>
                <a:sym typeface="Whitney 2"/>
              </a:rPr>
              <a:t>Big ideas!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105660" y="3153403"/>
            <a:ext cx="14076680" cy="3599195"/>
          </a:xfrm>
          <a:prstGeom prst="rect">
            <a:avLst/>
          </a:prstGeom>
        </p:spPr>
        <p:txBody>
          <a:bodyPr lIns="0" tIns="0" rIns="0" bIns="0" rtlCol="0" anchor="t">
            <a:spAutoFit/>
          </a:bodyPr>
          <a:lstStyle/>
          <a:p>
            <a:pPr algn="ctr">
              <a:lnSpc>
                <a:spcPts val="13719"/>
              </a:lnSpc>
            </a:pPr>
            <a:r>
              <a:rPr lang="en-US" sz="9799">
                <a:solidFill>
                  <a:srgbClr val="FFFFFF"/>
                </a:solidFill>
                <a:latin typeface="Whitney 2"/>
                <a:ea typeface="Whitney 2"/>
                <a:cs typeface="Whitney 2"/>
                <a:sym typeface="Whitney 2"/>
              </a:rPr>
              <a:t>Volunteering doesn’t have</a:t>
            </a:r>
          </a:p>
          <a:p>
            <a:pPr algn="ctr">
              <a:lnSpc>
                <a:spcPts val="13719"/>
              </a:lnSpc>
              <a:spcBef>
                <a:spcPct val="0"/>
              </a:spcBef>
            </a:pPr>
            <a:r>
              <a:rPr lang="en-US" sz="9799">
                <a:solidFill>
                  <a:srgbClr val="FFFFFF"/>
                </a:solidFill>
                <a:latin typeface="Whitney 2"/>
                <a:ea typeface="Whitney 2"/>
                <a:cs typeface="Whitney 2"/>
                <a:sym typeface="Whitney 2"/>
              </a:rPr>
              <a:t>to be formal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576671" y="3153403"/>
            <a:ext cx="13134658" cy="3599195"/>
          </a:xfrm>
          <a:prstGeom prst="rect">
            <a:avLst/>
          </a:prstGeom>
        </p:spPr>
        <p:txBody>
          <a:bodyPr lIns="0" tIns="0" rIns="0" bIns="0" rtlCol="0" anchor="t">
            <a:spAutoFit/>
          </a:bodyPr>
          <a:lstStyle/>
          <a:p>
            <a:pPr algn="ctr">
              <a:lnSpc>
                <a:spcPts val="13719"/>
              </a:lnSpc>
            </a:pPr>
            <a:r>
              <a:rPr lang="en-US" sz="9799">
                <a:solidFill>
                  <a:srgbClr val="FFFFFF"/>
                </a:solidFill>
                <a:latin typeface="Whitney 2"/>
                <a:ea typeface="Whitney 2"/>
                <a:cs typeface="Whitney 2"/>
                <a:sym typeface="Whitney 2"/>
              </a:rPr>
              <a:t>Screening is relationship</a:t>
            </a:r>
          </a:p>
          <a:p>
            <a:pPr algn="ctr">
              <a:lnSpc>
                <a:spcPts val="13719"/>
              </a:lnSpc>
              <a:spcBef>
                <a:spcPct val="0"/>
              </a:spcBef>
            </a:pPr>
            <a:r>
              <a:rPr lang="en-US" sz="9799">
                <a:solidFill>
                  <a:srgbClr val="FFFFFF"/>
                </a:solidFill>
                <a:latin typeface="Whitney 2"/>
                <a:ea typeface="Whitney 2"/>
                <a:cs typeface="Whitney 2"/>
                <a:sym typeface="Whitney 2"/>
              </a:rPr>
              <a:t>building.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697016" y="4020178"/>
            <a:ext cx="8893969" cy="1865645"/>
          </a:xfrm>
          <a:prstGeom prst="rect">
            <a:avLst/>
          </a:prstGeom>
        </p:spPr>
        <p:txBody>
          <a:bodyPr lIns="0" tIns="0" rIns="0" bIns="0" rtlCol="0" anchor="t">
            <a:spAutoFit/>
          </a:bodyPr>
          <a:lstStyle/>
          <a:p>
            <a:pPr algn="ctr">
              <a:lnSpc>
                <a:spcPts val="13719"/>
              </a:lnSpc>
              <a:spcBef>
                <a:spcPct val="0"/>
              </a:spcBef>
            </a:pPr>
            <a:r>
              <a:rPr lang="en-US" sz="9799">
                <a:solidFill>
                  <a:srgbClr val="FFFFFF"/>
                </a:solidFill>
                <a:latin typeface="Whitney 2"/>
                <a:ea typeface="Whitney 2"/>
                <a:cs typeface="Whitney 2"/>
                <a:sym typeface="Whitney 2"/>
              </a:rPr>
              <a:t>Explain yourself!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688795" y="4020178"/>
            <a:ext cx="10910411" cy="1865645"/>
          </a:xfrm>
          <a:prstGeom prst="rect">
            <a:avLst/>
          </a:prstGeom>
        </p:spPr>
        <p:txBody>
          <a:bodyPr lIns="0" tIns="0" rIns="0" bIns="0" rtlCol="0" anchor="t">
            <a:spAutoFit/>
          </a:bodyPr>
          <a:lstStyle/>
          <a:p>
            <a:pPr algn="ctr">
              <a:lnSpc>
                <a:spcPts val="13719"/>
              </a:lnSpc>
              <a:spcBef>
                <a:spcPct val="0"/>
              </a:spcBef>
            </a:pPr>
            <a:r>
              <a:rPr lang="en-US" sz="9799">
                <a:solidFill>
                  <a:srgbClr val="FFFFFF"/>
                </a:solidFill>
                <a:latin typeface="Whitney 2"/>
                <a:ea typeface="Whitney 2"/>
                <a:cs typeface="Whitney 2"/>
                <a:sym typeface="Whitney 2"/>
              </a:rPr>
              <a:t>Planning is essential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477770" y="2286628"/>
            <a:ext cx="13332461" cy="5332745"/>
          </a:xfrm>
          <a:prstGeom prst="rect">
            <a:avLst/>
          </a:prstGeom>
        </p:spPr>
        <p:txBody>
          <a:bodyPr lIns="0" tIns="0" rIns="0" bIns="0" rtlCol="0" anchor="t">
            <a:spAutoFit/>
          </a:bodyPr>
          <a:lstStyle/>
          <a:p>
            <a:pPr algn="ctr">
              <a:lnSpc>
                <a:spcPts val="13719"/>
              </a:lnSpc>
            </a:pPr>
            <a:r>
              <a:rPr lang="en-US" sz="9799">
                <a:solidFill>
                  <a:srgbClr val="FFFFFF"/>
                </a:solidFill>
                <a:latin typeface="Whitney 2"/>
                <a:ea typeface="Whitney 2"/>
                <a:cs typeface="Whitney 2"/>
                <a:sym typeface="Whitney 2"/>
              </a:rPr>
              <a:t>Volunteers want to know</a:t>
            </a:r>
          </a:p>
          <a:p>
            <a:pPr algn="ctr">
              <a:lnSpc>
                <a:spcPts val="13719"/>
              </a:lnSpc>
            </a:pPr>
            <a:r>
              <a:rPr lang="en-US" sz="9799">
                <a:solidFill>
                  <a:srgbClr val="FFFFFF"/>
                </a:solidFill>
                <a:latin typeface="Whitney 2"/>
                <a:ea typeface="Whitney 2"/>
                <a:cs typeface="Whitney 2"/>
                <a:sym typeface="Whitney 2"/>
              </a:rPr>
              <a:t>they’re making a</a:t>
            </a:r>
          </a:p>
          <a:p>
            <a:pPr algn="ctr">
              <a:lnSpc>
                <a:spcPts val="13719"/>
              </a:lnSpc>
              <a:spcBef>
                <a:spcPct val="0"/>
              </a:spcBef>
            </a:pPr>
            <a:r>
              <a:rPr lang="en-US" sz="9799">
                <a:solidFill>
                  <a:srgbClr val="FFFFFF"/>
                </a:solidFill>
                <a:latin typeface="Whitney 2"/>
                <a:ea typeface="Whitney 2"/>
                <a:cs typeface="Whitney 2"/>
                <a:sym typeface="Whitney 2"/>
              </a:rPr>
              <a:t>difference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652712" y="3153403"/>
            <a:ext cx="12982575" cy="3599195"/>
          </a:xfrm>
          <a:prstGeom prst="rect">
            <a:avLst/>
          </a:prstGeom>
        </p:spPr>
        <p:txBody>
          <a:bodyPr lIns="0" tIns="0" rIns="0" bIns="0" rtlCol="0" anchor="t">
            <a:spAutoFit/>
          </a:bodyPr>
          <a:lstStyle/>
          <a:p>
            <a:pPr algn="ctr">
              <a:lnSpc>
                <a:spcPts val="13719"/>
              </a:lnSpc>
            </a:pPr>
            <a:r>
              <a:rPr lang="en-US" sz="9799">
                <a:solidFill>
                  <a:srgbClr val="FFFFFF"/>
                </a:solidFill>
                <a:latin typeface="Whitney 2"/>
                <a:ea typeface="Whitney 2"/>
                <a:cs typeface="Whitney 2"/>
                <a:sym typeface="Whitney 2"/>
              </a:rPr>
              <a:t>Make volunteer position</a:t>
            </a:r>
          </a:p>
          <a:p>
            <a:pPr algn="ctr">
              <a:lnSpc>
                <a:spcPts val="13719"/>
              </a:lnSpc>
              <a:spcBef>
                <a:spcPct val="0"/>
              </a:spcBef>
            </a:pPr>
            <a:r>
              <a:rPr lang="en-US" sz="9799">
                <a:solidFill>
                  <a:srgbClr val="FFFFFF"/>
                </a:solidFill>
                <a:latin typeface="Whitney 2"/>
                <a:ea typeface="Whitney 2"/>
                <a:cs typeface="Whitney 2"/>
                <a:sym typeface="Whitney 2"/>
              </a:rPr>
              <a:t>descriptions!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6BCAB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gradFill rotWithShape="1">
              <a:gsLst>
                <a:gs pos="0">
                  <a:srgbClr val="9231B9">
                    <a:alpha val="100000"/>
                  </a:srgbClr>
                </a:gs>
                <a:gs pos="100000">
                  <a:srgbClr val="FFC84D">
                    <a:alpha val="100000"/>
                  </a:srgbClr>
                </a:gs>
              </a:gsLst>
              <a:lin ang="0"/>
            </a:gradFill>
            <a:ln w="200025" cap="rnd">
              <a:solidFill>
                <a:srgbClr val="FFFFFF"/>
              </a:solidFill>
              <a:prstDash val="solid"/>
              <a:round/>
            </a:ln>
          </p:spPr>
          <p:txBody>
            <a:bodyPr/>
            <a:lstStyle/>
            <a:p>
              <a:endParaRPr lang="en-US"/>
            </a:p>
          </p:txBody>
        </p:sp>
        <p:sp>
          <p:nvSpPr>
            <p:cNvPr id="4" name="TextBox 4"/>
            <p:cNvSpPr txBox="1"/>
            <p:nvPr/>
          </p:nvSpPr>
          <p:spPr>
            <a:xfrm>
              <a:off x="0" y="-76200"/>
              <a:ext cx="4274726" cy="224366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641838" y="1994531"/>
            <a:ext cx="13004324" cy="6219267"/>
          </a:xfrm>
          <a:prstGeom prst="rect">
            <a:avLst/>
          </a:prstGeom>
        </p:spPr>
        <p:txBody>
          <a:bodyPr lIns="0" tIns="0" rIns="0" bIns="0" rtlCol="0" anchor="t">
            <a:spAutoFit/>
          </a:bodyPr>
          <a:lstStyle/>
          <a:p>
            <a:pPr algn="ctr">
              <a:lnSpc>
                <a:spcPts val="13719"/>
              </a:lnSpc>
            </a:pPr>
            <a:r>
              <a:rPr lang="en-US" sz="9799">
                <a:solidFill>
                  <a:srgbClr val="FFFFFF"/>
                </a:solidFill>
                <a:latin typeface="Whitney 2"/>
                <a:ea typeface="Whitney 2"/>
                <a:cs typeface="Whitney 2"/>
                <a:sym typeface="Whitney 2"/>
              </a:rPr>
              <a:t>Thanks so much!!!</a:t>
            </a:r>
          </a:p>
          <a:p>
            <a:pPr algn="ctr">
              <a:lnSpc>
                <a:spcPts val="3919"/>
              </a:lnSpc>
            </a:pPr>
            <a:endParaRPr lang="en-US" sz="9799">
              <a:solidFill>
                <a:srgbClr val="FFFFFF"/>
              </a:solidFill>
              <a:latin typeface="Whitney 2"/>
              <a:ea typeface="Whitney 2"/>
              <a:cs typeface="Whitney 2"/>
              <a:sym typeface="Whitney 2"/>
            </a:endParaRPr>
          </a:p>
          <a:p>
            <a:pPr algn="ctr">
              <a:lnSpc>
                <a:spcPts val="3919"/>
              </a:lnSpc>
            </a:pPr>
            <a:r>
              <a:rPr lang="en-US" sz="2799">
                <a:solidFill>
                  <a:srgbClr val="FFFFFF"/>
                </a:solidFill>
                <a:latin typeface="Whitney 2"/>
                <a:ea typeface="Whitney 2"/>
                <a:cs typeface="Whitney 2"/>
                <a:sym typeface="Whitney 2"/>
              </a:rPr>
              <a:t>Volunteer Alberta also offer other training, coaching, and consultation services.</a:t>
            </a:r>
          </a:p>
          <a:p>
            <a:pPr algn="ctr">
              <a:lnSpc>
                <a:spcPts val="3919"/>
              </a:lnSpc>
            </a:pPr>
            <a:endParaRPr lang="en-US" sz="2799">
              <a:solidFill>
                <a:srgbClr val="FFFFFF"/>
              </a:solidFill>
              <a:latin typeface="Whitney 2"/>
              <a:ea typeface="Whitney 2"/>
              <a:cs typeface="Whitney 2"/>
              <a:sym typeface="Whitney 2"/>
            </a:endParaRPr>
          </a:p>
          <a:p>
            <a:pPr algn="ctr">
              <a:lnSpc>
                <a:spcPts val="3919"/>
              </a:lnSpc>
            </a:pPr>
            <a:r>
              <a:rPr lang="en-US" sz="2799">
                <a:solidFill>
                  <a:srgbClr val="FFFFFF"/>
                </a:solidFill>
                <a:latin typeface="Whitney 2"/>
                <a:ea typeface="Whitney 2"/>
                <a:cs typeface="Whitney 2"/>
                <a:sym typeface="Whitney 2"/>
              </a:rPr>
              <a:t>For more information or for any questions about today’s content, please contact </a:t>
            </a:r>
            <a:r>
              <a:rPr lang="en-US" sz="2799" err="1">
                <a:solidFill>
                  <a:srgbClr val="FFFFFF"/>
                </a:solidFill>
                <a:latin typeface="Whitney 2"/>
                <a:ea typeface="Whitney 2"/>
                <a:cs typeface="Whitney 2"/>
                <a:sym typeface="Whitney 2"/>
                <a:hlinkClick r:id="rId3"/>
              </a:rPr>
              <a:t>enavarro@volunteeralberta</a:t>
            </a:r>
            <a:r>
              <a:rPr lang="en-US" sz="2799">
                <a:solidFill>
                  <a:srgbClr val="FFFFFF"/>
                </a:solidFill>
                <a:latin typeface="Whitney 2"/>
                <a:ea typeface="Whitney 2"/>
                <a:cs typeface="Whitney 2"/>
                <a:sym typeface="Whitney 2"/>
                <a:hlinkClick r:id="rId3"/>
              </a:rPr>
              <a:t>.ab.ca</a:t>
            </a:r>
            <a:r>
              <a:rPr lang="en-US" sz="2799">
                <a:solidFill>
                  <a:srgbClr val="FFFFFF"/>
                </a:solidFill>
                <a:latin typeface="Whitney 2"/>
                <a:ea typeface="Whitney 2"/>
                <a:cs typeface="Whitney 2"/>
                <a:sym typeface="Whitney 2"/>
              </a:rPr>
              <a:t> or</a:t>
            </a:r>
          </a:p>
          <a:p>
            <a:pPr algn="ctr">
              <a:lnSpc>
                <a:spcPts val="3919"/>
              </a:lnSpc>
            </a:pPr>
            <a:r>
              <a:rPr lang="en-US" sz="2799" u="sng">
                <a:solidFill>
                  <a:srgbClr val="FFFFFF"/>
                </a:solidFill>
                <a:latin typeface="Whitney 2"/>
                <a:ea typeface="Whitney 2"/>
                <a:cs typeface="Whitney 2"/>
                <a:sym typeface="Whitney 2"/>
                <a:hlinkClick r:id="rId4" tooltip="mailto:gdearden@volunteeralberta.ab.ca"/>
              </a:rPr>
              <a:t>gdearden@volunteeralberta.ab.ca</a:t>
            </a:r>
          </a:p>
          <a:p>
            <a:pPr algn="ctr">
              <a:lnSpc>
                <a:spcPts val="3919"/>
              </a:lnSpc>
            </a:pPr>
            <a:endParaRPr lang="en-US" sz="2799" u="sng">
              <a:solidFill>
                <a:srgbClr val="FFFFFF"/>
              </a:solidFill>
              <a:latin typeface="Whitney 2"/>
              <a:ea typeface="Whitney 2"/>
              <a:cs typeface="Whitney 2"/>
              <a:sym typeface="Whitney 2"/>
              <a:hlinkClick r:id="rId4" tooltip="mailto:gdearden@volunteeralberta.ab.ca"/>
            </a:endParaRPr>
          </a:p>
          <a:p>
            <a:pPr algn="ctr">
              <a:lnSpc>
                <a:spcPts val="3919"/>
              </a:lnSpc>
            </a:pPr>
            <a:r>
              <a:rPr lang="en-US" sz="2799">
                <a:solidFill>
                  <a:srgbClr val="FFFFFF"/>
                </a:solidFill>
                <a:latin typeface="Whitney 2"/>
                <a:ea typeface="Whitney 2"/>
                <a:cs typeface="Whitney 2"/>
                <a:sym typeface="Whitney 2"/>
              </a:rPr>
              <a:t>Thanks very much for Edmonton Chamber of Voluntary Organizations, who developed some of the content for this presentation alongside Volunteer Alberta.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651D7A553E4747A524A878FEE667FB" ma:contentTypeVersion="15" ma:contentTypeDescription="Create a new document." ma:contentTypeScope="" ma:versionID="bbe72b173567e3b80d25ca36f7d65934">
  <xsd:schema xmlns:xsd="http://www.w3.org/2001/XMLSchema" xmlns:xs="http://www.w3.org/2001/XMLSchema" xmlns:p="http://schemas.microsoft.com/office/2006/metadata/properties" xmlns:ns2="69790f95-8033-47e1-b1fd-fdbd852c62d6" xmlns:ns3="b47f37c2-30ff-4aa5-848e-ddd13443b9b5" targetNamespace="http://schemas.microsoft.com/office/2006/metadata/properties" ma:root="true" ma:fieldsID="5b462e98e6f5220ca16ef761cfa7805b" ns2:_="" ns3:_="">
    <xsd:import namespace="69790f95-8033-47e1-b1fd-fdbd852c62d6"/>
    <xsd:import namespace="b47f37c2-30ff-4aa5-848e-ddd13443b9b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790f95-8033-47e1-b1fd-fdbd852c62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bfbe76e-1ae2-4c4e-8f41-411b899dad7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47f37c2-30ff-4aa5-848e-ddd13443b9b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a07952b1-7d02-4a83-9df6-2efa9a977903}" ma:internalName="TaxCatchAll" ma:showField="CatchAllData" ma:web="b47f37c2-30ff-4aa5-848e-ddd13443b9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47f37c2-30ff-4aa5-848e-ddd13443b9b5" xsi:nil="true"/>
    <lcf76f155ced4ddcb4097134ff3c332f xmlns="69790f95-8033-47e1-b1fd-fdbd852c62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1D42B0A-EB58-4202-B53B-6135D70BCA22}">
  <ds:schemaRefs>
    <ds:schemaRef ds:uri="http://schemas.microsoft.com/sharepoint/v3/contenttype/forms"/>
  </ds:schemaRefs>
</ds:datastoreItem>
</file>

<file path=customXml/itemProps2.xml><?xml version="1.0" encoding="utf-8"?>
<ds:datastoreItem xmlns:ds="http://schemas.openxmlformats.org/officeDocument/2006/customXml" ds:itemID="{E567034D-88BA-4FD5-8414-B347CE2988DE}"/>
</file>

<file path=customXml/itemProps3.xml><?xml version="1.0" encoding="utf-8"?>
<ds:datastoreItem xmlns:ds="http://schemas.openxmlformats.org/officeDocument/2006/customXml" ds:itemID="{E0942942-24AF-4C01-9A1C-335C545569AF}">
  <ds:schemaRefs>
    <ds:schemaRef ds:uri="26018ab9-a855-43f3-bc3b-31e4d34cc0fa"/>
    <ds:schemaRef ds:uri="bae67348-2aa0-4f5f-92a6-acbb2a360b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8106</Words>
  <Application>Microsoft Office PowerPoint</Application>
  <PresentationFormat>Custom</PresentationFormat>
  <Paragraphs>889</Paragraphs>
  <Slides>65</Slides>
  <Notes>65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Arial</vt:lpstr>
      <vt:lpstr>Canva Sans</vt:lpstr>
      <vt:lpstr>Canva Sans Bold</vt:lpstr>
      <vt:lpstr>Whitney 1</vt:lpstr>
      <vt:lpstr>Calibri</vt:lpstr>
      <vt:lpstr>Whitney 2</vt:lpstr>
      <vt:lpstr>Whitney 3</vt:lpstr>
      <vt:lpstr>Whitney 4</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Management and Lifecycle - Olds</dc:title>
  <cp:lastModifiedBy>Graeme Dearden</cp:lastModifiedBy>
  <cp:revision>1</cp:revision>
  <dcterms:created xsi:type="dcterms:W3CDTF">2006-08-16T00:00:00Z</dcterms:created>
  <dcterms:modified xsi:type="dcterms:W3CDTF">2026-10-06T12:43:06Z</dcterms:modified>
  <dc:identifier>DAHUnm21J2I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0x01010057651D7A553E4747A524A878FEE667FB</vt:lpwstr>
  </property>
  <property fmtid="{D5CDD505-2E9C-101B-9397-08002B2CF9AE}" pid="3" name="MediaServiceImageTags">
    <vt:lpwstr/>
  </property>
</Properties>
</file>