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39.jpg" ContentType="image/jpg"/>
  <Override PartName="/ppt/media/image40.jpg" ContentType="image/jpg"/>
  <Override PartName="/ppt/media/image41.jpg" ContentType="image/jpg"/>
  <Override PartName="/ppt/media/image43.jpg" ContentType="image/jpg"/>
  <Override PartName="/ppt/media/image44.jpg" ContentType="image/jpg"/>
  <Override PartName="/ppt/media/image45.jpg" ContentType="image/jpg"/>
  <Override PartName="/ppt/media/image47.jpg" ContentType="image/jpg"/>
  <Override PartName="/ppt/media/image49.jpg" ContentType="image/jpg"/>
  <Override PartName="/ppt/media/image51.jpg" ContentType="image/jpg"/>
  <Override PartName="/ppt/media/image52.jpg" ContentType="image/jpg"/>
  <Override PartName="/ppt/media/image53.jpg" ContentType="image/jpg"/>
  <Override PartName="/ppt/media/image54.jpg" ContentType="image/jpg"/>
  <Override PartName="/ppt/media/image56.jpg" ContentType="image/jpg"/>
  <Override PartName="/ppt/media/image57.jpg" ContentType="image/jpg"/>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 id="2147484233" r:id="rId6"/>
    <p:sldMasterId id="2147484245" r:id="rId7"/>
    <p:sldMasterId id="2147484251" r:id="rId8"/>
  </p:sldMasterIdLst>
  <p:notesMasterIdLst>
    <p:notesMasterId r:id="rId85"/>
  </p:notesMasterIdLst>
  <p:handoutMasterIdLst>
    <p:handoutMasterId r:id="rId86"/>
  </p:handoutMasterIdLst>
  <p:sldIdLst>
    <p:sldId id="511" r:id="rId9"/>
    <p:sldId id="425" r:id="rId10"/>
    <p:sldId id="512" r:id="rId11"/>
    <p:sldId id="513" r:id="rId12"/>
    <p:sldId id="514" r:id="rId13"/>
    <p:sldId id="515" r:id="rId14"/>
    <p:sldId id="433" r:id="rId15"/>
    <p:sldId id="437" r:id="rId16"/>
    <p:sldId id="429" r:id="rId17"/>
    <p:sldId id="460" r:id="rId18"/>
    <p:sldId id="516" r:id="rId19"/>
    <p:sldId id="307" r:id="rId20"/>
    <p:sldId id="457" r:id="rId21"/>
    <p:sldId id="517" r:id="rId22"/>
    <p:sldId id="518" r:id="rId23"/>
    <p:sldId id="519" r:id="rId24"/>
    <p:sldId id="520" r:id="rId25"/>
    <p:sldId id="521" r:id="rId26"/>
    <p:sldId id="522" r:id="rId27"/>
    <p:sldId id="523" r:id="rId28"/>
    <p:sldId id="466" r:id="rId29"/>
    <p:sldId id="524" r:id="rId30"/>
    <p:sldId id="525" r:id="rId31"/>
    <p:sldId id="467" r:id="rId32"/>
    <p:sldId id="526" r:id="rId33"/>
    <p:sldId id="442" r:id="rId34"/>
    <p:sldId id="527" r:id="rId35"/>
    <p:sldId id="510" r:id="rId36"/>
    <p:sldId id="465" r:id="rId37"/>
    <p:sldId id="469" r:id="rId38"/>
    <p:sldId id="446" r:id="rId39"/>
    <p:sldId id="462" r:id="rId40"/>
    <p:sldId id="463" r:id="rId41"/>
    <p:sldId id="261" r:id="rId42"/>
    <p:sldId id="258" r:id="rId43"/>
    <p:sldId id="260" r:id="rId44"/>
    <p:sldId id="266" r:id="rId45"/>
    <p:sldId id="259" r:id="rId46"/>
    <p:sldId id="262" r:id="rId47"/>
    <p:sldId id="263" r:id="rId48"/>
    <p:sldId id="265" r:id="rId49"/>
    <p:sldId id="464" r:id="rId50"/>
    <p:sldId id="275" r:id="rId51"/>
    <p:sldId id="277" r:id="rId52"/>
    <p:sldId id="278" r:id="rId53"/>
    <p:sldId id="280" r:id="rId54"/>
    <p:sldId id="268" r:id="rId55"/>
    <p:sldId id="281" r:id="rId56"/>
    <p:sldId id="282" r:id="rId57"/>
    <p:sldId id="267" r:id="rId58"/>
    <p:sldId id="271" r:id="rId59"/>
    <p:sldId id="272" r:id="rId60"/>
    <p:sldId id="274" r:id="rId61"/>
    <p:sldId id="257" r:id="rId62"/>
    <p:sldId id="306" r:id="rId63"/>
    <p:sldId id="256" r:id="rId64"/>
    <p:sldId id="455" r:id="rId65"/>
    <p:sldId id="481" r:id="rId66"/>
    <p:sldId id="454" r:id="rId67"/>
    <p:sldId id="482" r:id="rId68"/>
    <p:sldId id="483" r:id="rId69"/>
    <p:sldId id="459" r:id="rId70"/>
    <p:sldId id="480" r:id="rId71"/>
    <p:sldId id="470" r:id="rId72"/>
    <p:sldId id="471" r:id="rId73"/>
    <p:sldId id="472" r:id="rId74"/>
    <p:sldId id="473" r:id="rId75"/>
    <p:sldId id="474" r:id="rId76"/>
    <p:sldId id="475" r:id="rId77"/>
    <p:sldId id="476" r:id="rId78"/>
    <p:sldId id="477" r:id="rId79"/>
    <p:sldId id="264" r:id="rId80"/>
    <p:sldId id="478" r:id="rId81"/>
    <p:sldId id="484" r:id="rId82"/>
    <p:sldId id="309" r:id="rId83"/>
    <p:sldId id="509" r:id="rId84"/>
  </p:sldIdLst>
  <p:sldSz cx="9144000" cy="6858000" type="screen4x3"/>
  <p:notesSz cx="9296400" cy="7010400"/>
  <p:defaultTextStyle>
    <a:defPPr>
      <a:defRPr lang="en-US"/>
    </a:defPPr>
    <a:lvl1pPr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8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userDrawn="1">
          <p15:clr>
            <a:srgbClr val="A4A3A4"/>
          </p15:clr>
        </p15:guide>
        <p15:guide id="2" pos="292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2F2F2"/>
    <a:srgbClr val="F9F9F9"/>
    <a:srgbClr val="021E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5D189B-7DCE-4725-B6A2-83E86C9AF843}" v="1" dt="2026-01-12T20:26:19.7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794" y="9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theme" Target="theme/theme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1.xml"/><Relationship Id="rId90" Type="http://schemas.openxmlformats.org/officeDocument/2006/relationships/tableStyles" Target="tableStyles.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4.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3.xml"/><Relationship Id="rId71" Type="http://schemas.openxmlformats.org/officeDocument/2006/relationships/slide" Target="slides/slide63.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presProps" Target="presProps.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1AC97-470E-4D55-862C-E2BE6034A21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CA"/>
        </a:p>
      </dgm:t>
    </dgm:pt>
    <dgm:pt modelId="{9DE2E8B2-DC8E-427D-97E6-A436ADBBCB6F}">
      <dgm:prSet/>
      <dgm:spPr/>
      <dgm:t>
        <a:bodyPr/>
        <a:lstStyle/>
        <a:p>
          <a:r>
            <a:rPr lang="en-CA"/>
            <a:t>Public meeting January 12</a:t>
          </a:r>
          <a:r>
            <a:rPr lang="en-CA" baseline="30000"/>
            <a:t>th</a:t>
          </a:r>
          <a:r>
            <a:rPr lang="en-CA"/>
            <a:t> </a:t>
          </a:r>
        </a:p>
      </dgm:t>
    </dgm:pt>
    <dgm:pt modelId="{65DB6ECA-2F44-4FBB-B0E2-81413F16C0FE}" type="parTrans" cxnId="{47589280-F834-437F-8F69-6BD82E3DD021}">
      <dgm:prSet/>
      <dgm:spPr/>
      <dgm:t>
        <a:bodyPr/>
        <a:lstStyle/>
        <a:p>
          <a:endParaRPr lang="en-CA"/>
        </a:p>
      </dgm:t>
    </dgm:pt>
    <dgm:pt modelId="{D3483C64-7658-46FF-8F5A-982FF69EEDA4}" type="sibTrans" cxnId="{47589280-F834-437F-8F69-6BD82E3DD021}">
      <dgm:prSet/>
      <dgm:spPr/>
      <dgm:t>
        <a:bodyPr/>
        <a:lstStyle/>
        <a:p>
          <a:endParaRPr lang="en-CA"/>
        </a:p>
      </dgm:t>
    </dgm:pt>
    <dgm:pt modelId="{64C68DAB-6115-41E9-A2D5-CACC4E0DBFEF}">
      <dgm:prSet/>
      <dgm:spPr/>
      <dgm:t>
        <a:bodyPr/>
        <a:lstStyle/>
        <a:p>
          <a:r>
            <a:rPr lang="en-CA" dirty="0"/>
            <a:t>Prepare Council report for upcoming meeting agenda</a:t>
          </a:r>
        </a:p>
      </dgm:t>
    </dgm:pt>
    <dgm:pt modelId="{904EDD6A-57C6-4D55-97A1-675DAB9A00EF}" type="parTrans" cxnId="{4654DBAC-6244-4459-AFBB-6B8D4C413EBF}">
      <dgm:prSet/>
      <dgm:spPr/>
      <dgm:t>
        <a:bodyPr/>
        <a:lstStyle/>
        <a:p>
          <a:endParaRPr lang="en-CA"/>
        </a:p>
      </dgm:t>
    </dgm:pt>
    <dgm:pt modelId="{600779D1-DE7E-4F8C-889C-DEBA68CDCAD8}" type="sibTrans" cxnId="{4654DBAC-6244-4459-AFBB-6B8D4C413EBF}">
      <dgm:prSet/>
      <dgm:spPr/>
      <dgm:t>
        <a:bodyPr/>
        <a:lstStyle/>
        <a:p>
          <a:endParaRPr lang="en-CA"/>
        </a:p>
      </dgm:t>
    </dgm:pt>
    <dgm:pt modelId="{00D79820-8BEA-44EB-86B7-AEF5120CE3A3}">
      <dgm:prSet/>
      <dgm:spPr/>
      <dgm:t>
        <a:bodyPr/>
        <a:lstStyle/>
        <a:p>
          <a:r>
            <a:rPr lang="en-CA" dirty="0"/>
            <a:t>February 16</a:t>
          </a:r>
          <a:r>
            <a:rPr lang="en-CA" baseline="30000" dirty="0"/>
            <a:t>th</a:t>
          </a:r>
          <a:r>
            <a:rPr lang="en-CA" dirty="0"/>
            <a:t> County Council Meeting</a:t>
          </a:r>
        </a:p>
      </dgm:t>
    </dgm:pt>
    <dgm:pt modelId="{FB30FEDE-9F16-4E79-A3CE-98E57E8CBD6A}" type="parTrans" cxnId="{025CF783-B12A-473D-8FEE-7B2A0ED01327}">
      <dgm:prSet/>
      <dgm:spPr/>
      <dgm:t>
        <a:bodyPr/>
        <a:lstStyle/>
        <a:p>
          <a:endParaRPr lang="en-CA"/>
        </a:p>
      </dgm:t>
    </dgm:pt>
    <dgm:pt modelId="{68EB4E6B-00A7-49DD-858A-49C335E401F0}" type="sibTrans" cxnId="{025CF783-B12A-473D-8FEE-7B2A0ED01327}">
      <dgm:prSet/>
      <dgm:spPr/>
      <dgm:t>
        <a:bodyPr/>
        <a:lstStyle/>
        <a:p>
          <a:endParaRPr lang="en-CA"/>
        </a:p>
      </dgm:t>
    </dgm:pt>
    <dgm:pt modelId="{0A80BFF1-7ADE-4B1E-8765-16BAE8E0D606}">
      <dgm:prSet/>
      <dgm:spPr/>
      <dgm:t>
        <a:bodyPr/>
        <a:lstStyle/>
        <a:p>
          <a:r>
            <a:rPr lang="en-CA" dirty="0"/>
            <a:t>If approved, 20-day appeal period commences</a:t>
          </a:r>
        </a:p>
      </dgm:t>
    </dgm:pt>
    <dgm:pt modelId="{461AB486-1E13-4CB2-8088-8012EC1D1340}" type="parTrans" cxnId="{E63B3F9C-CCC5-4A9B-9A07-50E25CB94E9D}">
      <dgm:prSet/>
      <dgm:spPr/>
      <dgm:t>
        <a:bodyPr/>
        <a:lstStyle/>
        <a:p>
          <a:endParaRPr lang="en-CA"/>
        </a:p>
      </dgm:t>
    </dgm:pt>
    <dgm:pt modelId="{D568B275-3117-4C70-851A-BF245E561C6E}" type="sibTrans" cxnId="{E63B3F9C-CCC5-4A9B-9A07-50E25CB94E9D}">
      <dgm:prSet/>
      <dgm:spPr/>
      <dgm:t>
        <a:bodyPr/>
        <a:lstStyle/>
        <a:p>
          <a:endParaRPr lang="en-CA"/>
        </a:p>
      </dgm:t>
    </dgm:pt>
    <dgm:pt modelId="{55E145CE-F820-4A38-995E-4C8AB7FA758E}" type="pres">
      <dgm:prSet presAssocID="{E1A1AC97-470E-4D55-862C-E2BE6034A215}" presName="CompostProcess" presStyleCnt="0">
        <dgm:presLayoutVars>
          <dgm:dir/>
          <dgm:resizeHandles val="exact"/>
        </dgm:presLayoutVars>
      </dgm:prSet>
      <dgm:spPr/>
    </dgm:pt>
    <dgm:pt modelId="{E8C9AD34-9C7A-4A77-9699-1D21AFFF986C}" type="pres">
      <dgm:prSet presAssocID="{E1A1AC97-470E-4D55-862C-E2BE6034A215}" presName="arrow" presStyleLbl="bgShp" presStyleIdx="0" presStyleCnt="1"/>
      <dgm:spPr/>
    </dgm:pt>
    <dgm:pt modelId="{D2CEAF1D-B18C-4217-BD25-27A234BD2E0C}" type="pres">
      <dgm:prSet presAssocID="{E1A1AC97-470E-4D55-862C-E2BE6034A215}" presName="linearProcess" presStyleCnt="0"/>
      <dgm:spPr/>
    </dgm:pt>
    <dgm:pt modelId="{34855F13-2DF3-47A1-8ECF-447702BBAF57}" type="pres">
      <dgm:prSet presAssocID="{9DE2E8B2-DC8E-427D-97E6-A436ADBBCB6F}" presName="textNode" presStyleLbl="node1" presStyleIdx="0" presStyleCnt="4">
        <dgm:presLayoutVars>
          <dgm:bulletEnabled val="1"/>
        </dgm:presLayoutVars>
      </dgm:prSet>
      <dgm:spPr/>
    </dgm:pt>
    <dgm:pt modelId="{91E6CEB9-A2F6-4AD7-AC18-265F8686A012}" type="pres">
      <dgm:prSet presAssocID="{D3483C64-7658-46FF-8F5A-982FF69EEDA4}" presName="sibTrans" presStyleCnt="0"/>
      <dgm:spPr/>
    </dgm:pt>
    <dgm:pt modelId="{898AF795-7F79-4E21-A26C-4631138365C3}" type="pres">
      <dgm:prSet presAssocID="{64C68DAB-6115-41E9-A2D5-CACC4E0DBFEF}" presName="textNode" presStyleLbl="node1" presStyleIdx="1" presStyleCnt="4">
        <dgm:presLayoutVars>
          <dgm:bulletEnabled val="1"/>
        </dgm:presLayoutVars>
      </dgm:prSet>
      <dgm:spPr/>
    </dgm:pt>
    <dgm:pt modelId="{7A489E98-89C2-452E-9909-81FBDCB1F1A9}" type="pres">
      <dgm:prSet presAssocID="{600779D1-DE7E-4F8C-889C-DEBA68CDCAD8}" presName="sibTrans" presStyleCnt="0"/>
      <dgm:spPr/>
    </dgm:pt>
    <dgm:pt modelId="{4452D459-6E45-4EB7-9C2D-2F2A70AB663A}" type="pres">
      <dgm:prSet presAssocID="{00D79820-8BEA-44EB-86B7-AEF5120CE3A3}" presName="textNode" presStyleLbl="node1" presStyleIdx="2" presStyleCnt="4">
        <dgm:presLayoutVars>
          <dgm:bulletEnabled val="1"/>
        </dgm:presLayoutVars>
      </dgm:prSet>
      <dgm:spPr/>
    </dgm:pt>
    <dgm:pt modelId="{71437126-4058-46F4-974D-9BA7AB2592AD}" type="pres">
      <dgm:prSet presAssocID="{68EB4E6B-00A7-49DD-858A-49C335E401F0}" presName="sibTrans" presStyleCnt="0"/>
      <dgm:spPr/>
    </dgm:pt>
    <dgm:pt modelId="{A414BC32-370D-4940-B82E-9E1B8E8B539C}" type="pres">
      <dgm:prSet presAssocID="{0A80BFF1-7ADE-4B1E-8765-16BAE8E0D606}" presName="textNode" presStyleLbl="node1" presStyleIdx="3" presStyleCnt="4">
        <dgm:presLayoutVars>
          <dgm:bulletEnabled val="1"/>
        </dgm:presLayoutVars>
      </dgm:prSet>
      <dgm:spPr/>
    </dgm:pt>
  </dgm:ptLst>
  <dgm:cxnLst>
    <dgm:cxn modelId="{FDA51F1B-91EA-482C-AA04-4F644F980010}" type="presOf" srcId="{00D79820-8BEA-44EB-86B7-AEF5120CE3A3}" destId="{4452D459-6E45-4EB7-9C2D-2F2A70AB663A}" srcOrd="0" destOrd="0" presId="urn:microsoft.com/office/officeart/2005/8/layout/hProcess9"/>
    <dgm:cxn modelId="{D54CA527-9BCE-46A7-AAFE-A190CABC09AE}" type="presOf" srcId="{9DE2E8B2-DC8E-427D-97E6-A436ADBBCB6F}" destId="{34855F13-2DF3-47A1-8ECF-447702BBAF57}" srcOrd="0" destOrd="0" presId="urn:microsoft.com/office/officeart/2005/8/layout/hProcess9"/>
    <dgm:cxn modelId="{4289CC5C-53C4-4511-BD90-94C01373A5A5}" type="presOf" srcId="{0A80BFF1-7ADE-4B1E-8765-16BAE8E0D606}" destId="{A414BC32-370D-4940-B82E-9E1B8E8B539C}" srcOrd="0" destOrd="0" presId="urn:microsoft.com/office/officeart/2005/8/layout/hProcess9"/>
    <dgm:cxn modelId="{ADC6A86E-27CA-4F62-9A1B-163FC2AF7570}" type="presOf" srcId="{E1A1AC97-470E-4D55-862C-E2BE6034A215}" destId="{55E145CE-F820-4A38-995E-4C8AB7FA758E}" srcOrd="0" destOrd="0" presId="urn:microsoft.com/office/officeart/2005/8/layout/hProcess9"/>
    <dgm:cxn modelId="{47589280-F834-437F-8F69-6BD82E3DD021}" srcId="{E1A1AC97-470E-4D55-862C-E2BE6034A215}" destId="{9DE2E8B2-DC8E-427D-97E6-A436ADBBCB6F}" srcOrd="0" destOrd="0" parTransId="{65DB6ECA-2F44-4FBB-B0E2-81413F16C0FE}" sibTransId="{D3483C64-7658-46FF-8F5A-982FF69EEDA4}"/>
    <dgm:cxn modelId="{025CF783-B12A-473D-8FEE-7B2A0ED01327}" srcId="{E1A1AC97-470E-4D55-862C-E2BE6034A215}" destId="{00D79820-8BEA-44EB-86B7-AEF5120CE3A3}" srcOrd="2" destOrd="0" parTransId="{FB30FEDE-9F16-4E79-A3CE-98E57E8CBD6A}" sibTransId="{68EB4E6B-00A7-49DD-858A-49C335E401F0}"/>
    <dgm:cxn modelId="{E63B3F9C-CCC5-4A9B-9A07-50E25CB94E9D}" srcId="{E1A1AC97-470E-4D55-862C-E2BE6034A215}" destId="{0A80BFF1-7ADE-4B1E-8765-16BAE8E0D606}" srcOrd="3" destOrd="0" parTransId="{461AB486-1E13-4CB2-8088-8012EC1D1340}" sibTransId="{D568B275-3117-4C70-851A-BF245E561C6E}"/>
    <dgm:cxn modelId="{4654DBAC-6244-4459-AFBB-6B8D4C413EBF}" srcId="{E1A1AC97-470E-4D55-862C-E2BE6034A215}" destId="{64C68DAB-6115-41E9-A2D5-CACC4E0DBFEF}" srcOrd="1" destOrd="0" parTransId="{904EDD6A-57C6-4D55-97A1-675DAB9A00EF}" sibTransId="{600779D1-DE7E-4F8C-889C-DEBA68CDCAD8}"/>
    <dgm:cxn modelId="{01E6F1C0-27A1-4AAA-B0F0-7CBB375D39AE}" type="presOf" srcId="{64C68DAB-6115-41E9-A2D5-CACC4E0DBFEF}" destId="{898AF795-7F79-4E21-A26C-4631138365C3}" srcOrd="0" destOrd="0" presId="urn:microsoft.com/office/officeart/2005/8/layout/hProcess9"/>
    <dgm:cxn modelId="{B399A9E0-7C25-45CA-B10D-A9FFA00A6B33}" type="presParOf" srcId="{55E145CE-F820-4A38-995E-4C8AB7FA758E}" destId="{E8C9AD34-9C7A-4A77-9699-1D21AFFF986C}" srcOrd="0" destOrd="0" presId="urn:microsoft.com/office/officeart/2005/8/layout/hProcess9"/>
    <dgm:cxn modelId="{F8C45112-D4EA-4141-B6D4-7A51D0B5BFC4}" type="presParOf" srcId="{55E145CE-F820-4A38-995E-4C8AB7FA758E}" destId="{D2CEAF1D-B18C-4217-BD25-27A234BD2E0C}" srcOrd="1" destOrd="0" presId="urn:microsoft.com/office/officeart/2005/8/layout/hProcess9"/>
    <dgm:cxn modelId="{7E6EF51D-2F7B-4B49-8B5C-2F47C61182E9}" type="presParOf" srcId="{D2CEAF1D-B18C-4217-BD25-27A234BD2E0C}" destId="{34855F13-2DF3-47A1-8ECF-447702BBAF57}" srcOrd="0" destOrd="0" presId="urn:microsoft.com/office/officeart/2005/8/layout/hProcess9"/>
    <dgm:cxn modelId="{3DB99624-BEB8-4B3D-B8F5-ABBF0D0D4814}" type="presParOf" srcId="{D2CEAF1D-B18C-4217-BD25-27A234BD2E0C}" destId="{91E6CEB9-A2F6-4AD7-AC18-265F8686A012}" srcOrd="1" destOrd="0" presId="urn:microsoft.com/office/officeart/2005/8/layout/hProcess9"/>
    <dgm:cxn modelId="{CB8DD042-9187-410D-A3A4-DB816AC823D5}" type="presParOf" srcId="{D2CEAF1D-B18C-4217-BD25-27A234BD2E0C}" destId="{898AF795-7F79-4E21-A26C-4631138365C3}" srcOrd="2" destOrd="0" presId="urn:microsoft.com/office/officeart/2005/8/layout/hProcess9"/>
    <dgm:cxn modelId="{66558DEF-4110-41CD-8AAE-37513D6B7D9D}" type="presParOf" srcId="{D2CEAF1D-B18C-4217-BD25-27A234BD2E0C}" destId="{7A489E98-89C2-452E-9909-81FBDCB1F1A9}" srcOrd="3" destOrd="0" presId="urn:microsoft.com/office/officeart/2005/8/layout/hProcess9"/>
    <dgm:cxn modelId="{0BDA8C88-EC38-400A-9BD1-801AE736D4FD}" type="presParOf" srcId="{D2CEAF1D-B18C-4217-BD25-27A234BD2E0C}" destId="{4452D459-6E45-4EB7-9C2D-2F2A70AB663A}" srcOrd="4" destOrd="0" presId="urn:microsoft.com/office/officeart/2005/8/layout/hProcess9"/>
    <dgm:cxn modelId="{EA4839ED-9470-4B79-8B6A-A0CE1B01EBF7}" type="presParOf" srcId="{D2CEAF1D-B18C-4217-BD25-27A234BD2E0C}" destId="{71437126-4058-46F4-974D-9BA7AB2592AD}" srcOrd="5" destOrd="0" presId="urn:microsoft.com/office/officeart/2005/8/layout/hProcess9"/>
    <dgm:cxn modelId="{97A63A5A-74A7-4688-BEA2-6EAEEF59E8F7}" type="presParOf" srcId="{D2CEAF1D-B18C-4217-BD25-27A234BD2E0C}" destId="{A414BC32-370D-4940-B82E-9E1B8E8B539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9AD34-9C7A-4A77-9699-1D21AFFF986C}">
      <dsp:nvSpPr>
        <dsp:cNvPr id="0" name=""/>
        <dsp:cNvSpPr/>
      </dsp:nvSpPr>
      <dsp:spPr>
        <a:xfrm>
          <a:off x="566499" y="0"/>
          <a:ext cx="6420326" cy="355639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855F13-2DF3-47A1-8ECF-447702BBAF57}">
      <dsp:nvSpPr>
        <dsp:cNvPr id="0" name=""/>
        <dsp:cNvSpPr/>
      </dsp:nvSpPr>
      <dsp:spPr>
        <a:xfrm>
          <a:off x="3780" y="1066919"/>
          <a:ext cx="1818256" cy="142255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CA" sz="1700" kern="1200"/>
            <a:t>Public meeting January 12</a:t>
          </a:r>
          <a:r>
            <a:rPr lang="en-CA" sz="1700" kern="1200" baseline="30000"/>
            <a:t>th</a:t>
          </a:r>
          <a:r>
            <a:rPr lang="en-CA" sz="1700" kern="1200"/>
            <a:t> </a:t>
          </a:r>
        </a:p>
      </dsp:txBody>
      <dsp:txXfrm>
        <a:off x="73224" y="1136363"/>
        <a:ext cx="1679368" cy="1283670"/>
      </dsp:txXfrm>
    </dsp:sp>
    <dsp:sp modelId="{898AF795-7F79-4E21-A26C-4631138365C3}">
      <dsp:nvSpPr>
        <dsp:cNvPr id="0" name=""/>
        <dsp:cNvSpPr/>
      </dsp:nvSpPr>
      <dsp:spPr>
        <a:xfrm>
          <a:off x="1912949" y="1066919"/>
          <a:ext cx="1818256" cy="142255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CA" sz="1700" kern="1200" dirty="0"/>
            <a:t>Prepare Council report for upcoming meeting agenda</a:t>
          </a:r>
        </a:p>
      </dsp:txBody>
      <dsp:txXfrm>
        <a:off x="1982393" y="1136363"/>
        <a:ext cx="1679368" cy="1283670"/>
      </dsp:txXfrm>
    </dsp:sp>
    <dsp:sp modelId="{4452D459-6E45-4EB7-9C2D-2F2A70AB663A}">
      <dsp:nvSpPr>
        <dsp:cNvPr id="0" name=""/>
        <dsp:cNvSpPr/>
      </dsp:nvSpPr>
      <dsp:spPr>
        <a:xfrm>
          <a:off x="3822118" y="1066919"/>
          <a:ext cx="1818256" cy="142255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CA" sz="1700" kern="1200" dirty="0"/>
            <a:t>February 16</a:t>
          </a:r>
          <a:r>
            <a:rPr lang="en-CA" sz="1700" kern="1200" baseline="30000" dirty="0"/>
            <a:t>th</a:t>
          </a:r>
          <a:r>
            <a:rPr lang="en-CA" sz="1700" kern="1200" dirty="0"/>
            <a:t> County Council Meeting</a:t>
          </a:r>
        </a:p>
      </dsp:txBody>
      <dsp:txXfrm>
        <a:off x="3891562" y="1136363"/>
        <a:ext cx="1679368" cy="1283670"/>
      </dsp:txXfrm>
    </dsp:sp>
    <dsp:sp modelId="{A414BC32-370D-4940-B82E-9E1B8E8B539C}">
      <dsp:nvSpPr>
        <dsp:cNvPr id="0" name=""/>
        <dsp:cNvSpPr/>
      </dsp:nvSpPr>
      <dsp:spPr>
        <a:xfrm>
          <a:off x="5731288" y="1066919"/>
          <a:ext cx="1818256" cy="142255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CA" sz="1700" kern="1200" dirty="0"/>
            <a:t>If approved, 20-day appeal period commences</a:t>
          </a:r>
        </a:p>
      </dsp:txBody>
      <dsp:txXfrm>
        <a:off x="5800732" y="1136363"/>
        <a:ext cx="1679368" cy="128367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893616-E895-4ED4-A6E1-27C8890AEA61}"/>
              </a:ext>
            </a:extLst>
          </p:cNvPr>
          <p:cNvSpPr>
            <a:spLocks noGrp="1"/>
          </p:cNvSpPr>
          <p:nvPr>
            <p:ph type="hdr" sz="quarter"/>
          </p:nvPr>
        </p:nvSpPr>
        <p:spPr>
          <a:xfrm>
            <a:off x="1" y="0"/>
            <a:ext cx="4029282" cy="350760"/>
          </a:xfrm>
          <a:prstGeom prst="rect">
            <a:avLst/>
          </a:prstGeom>
        </p:spPr>
        <p:txBody>
          <a:bodyPr vert="horz" lIns="93177" tIns="46589" rIns="93177" bIns="46589" rtlCol="0"/>
          <a:lstStyle>
            <a:lvl1pPr algn="l">
              <a:defRPr sz="1200" dirty="0">
                <a:latin typeface="Arial" charset="0"/>
                <a:ea typeface="MS PGothic" pitchFamily="34" charset="-128"/>
              </a:defRPr>
            </a:lvl1pPr>
          </a:lstStyle>
          <a:p>
            <a:pPr>
              <a:defRPr/>
            </a:pPr>
            <a:endParaRPr lang="en-US"/>
          </a:p>
        </p:txBody>
      </p:sp>
      <p:sp>
        <p:nvSpPr>
          <p:cNvPr id="3" name="Date Placeholder 2">
            <a:extLst>
              <a:ext uri="{FF2B5EF4-FFF2-40B4-BE49-F238E27FC236}">
                <a16:creationId xmlns:a16="http://schemas.microsoft.com/office/drawing/2014/main" id="{03902EBE-ABB6-4766-858C-71EF8223DB09}"/>
              </a:ext>
            </a:extLst>
          </p:cNvPr>
          <p:cNvSpPr>
            <a:spLocks noGrp="1"/>
          </p:cNvSpPr>
          <p:nvPr>
            <p:ph type="dt" sz="quarter" idx="1"/>
          </p:nvPr>
        </p:nvSpPr>
        <p:spPr>
          <a:xfrm>
            <a:off x="5265014" y="0"/>
            <a:ext cx="4029282" cy="350760"/>
          </a:xfrm>
          <a:prstGeom prst="rect">
            <a:avLst/>
          </a:prstGeom>
        </p:spPr>
        <p:txBody>
          <a:bodyPr vert="horz" lIns="93177" tIns="46589" rIns="93177" bIns="46589" rtlCol="0"/>
          <a:lstStyle>
            <a:lvl1pPr algn="r">
              <a:defRPr sz="1200">
                <a:latin typeface="Arial" charset="0"/>
                <a:ea typeface="MS PGothic" pitchFamily="34" charset="-128"/>
              </a:defRPr>
            </a:lvl1pPr>
          </a:lstStyle>
          <a:p>
            <a:pPr>
              <a:defRPr/>
            </a:pPr>
            <a:fld id="{B286748D-63C3-460A-804C-71C0535BAB9C}" type="datetimeFigureOut">
              <a:rPr lang="en-US"/>
              <a:pPr>
                <a:defRPr/>
              </a:pPr>
              <a:t>1/14/2026</a:t>
            </a:fld>
            <a:endParaRPr lang="en-US"/>
          </a:p>
        </p:txBody>
      </p:sp>
      <p:sp>
        <p:nvSpPr>
          <p:cNvPr id="4" name="Footer Placeholder 3">
            <a:extLst>
              <a:ext uri="{FF2B5EF4-FFF2-40B4-BE49-F238E27FC236}">
                <a16:creationId xmlns:a16="http://schemas.microsoft.com/office/drawing/2014/main" id="{6FCCE5BC-BACF-42CC-8147-1E7E309B3901}"/>
              </a:ext>
            </a:extLst>
          </p:cNvPr>
          <p:cNvSpPr>
            <a:spLocks noGrp="1"/>
          </p:cNvSpPr>
          <p:nvPr>
            <p:ph type="ftr" sz="quarter" idx="2"/>
          </p:nvPr>
        </p:nvSpPr>
        <p:spPr>
          <a:xfrm>
            <a:off x="1" y="6658443"/>
            <a:ext cx="4029282" cy="350760"/>
          </a:xfrm>
          <a:prstGeom prst="rect">
            <a:avLst/>
          </a:prstGeom>
        </p:spPr>
        <p:txBody>
          <a:bodyPr vert="horz" lIns="93177" tIns="46589" rIns="93177" bIns="46589" rtlCol="0" anchor="b"/>
          <a:lstStyle>
            <a:lvl1pPr algn="l">
              <a:defRPr sz="1200" dirty="0">
                <a:latin typeface="Arial" charset="0"/>
                <a:ea typeface="MS PGothic" pitchFamily="34" charset="-128"/>
              </a:defRPr>
            </a:lvl1pPr>
          </a:lstStyle>
          <a:p>
            <a:pPr>
              <a:defRPr/>
            </a:pPr>
            <a:endParaRPr lang="en-US"/>
          </a:p>
        </p:txBody>
      </p:sp>
      <p:sp>
        <p:nvSpPr>
          <p:cNvPr id="5" name="Slide Number Placeholder 4">
            <a:extLst>
              <a:ext uri="{FF2B5EF4-FFF2-40B4-BE49-F238E27FC236}">
                <a16:creationId xmlns:a16="http://schemas.microsoft.com/office/drawing/2014/main" id="{584ED063-9ED8-4440-BC6C-B52C0C63F059}"/>
              </a:ext>
            </a:extLst>
          </p:cNvPr>
          <p:cNvSpPr>
            <a:spLocks noGrp="1"/>
          </p:cNvSpPr>
          <p:nvPr>
            <p:ph type="sldNum" sz="quarter" idx="3"/>
          </p:nvPr>
        </p:nvSpPr>
        <p:spPr>
          <a:xfrm>
            <a:off x="5265014" y="6658443"/>
            <a:ext cx="4029282" cy="350760"/>
          </a:xfrm>
          <a:prstGeom prst="rect">
            <a:avLst/>
          </a:prstGeom>
        </p:spPr>
        <p:txBody>
          <a:bodyPr vert="horz" wrap="square" lIns="93177" tIns="46589" rIns="93177" bIns="46589" numCol="1" anchor="b" anchorCtr="0" compatLnSpc="1">
            <a:prstTxWarp prst="textNoShape">
              <a:avLst/>
            </a:prstTxWarp>
          </a:bodyPr>
          <a:lstStyle>
            <a:lvl1pPr algn="r">
              <a:defRPr sz="1200" smtClean="0"/>
            </a:lvl1pPr>
          </a:lstStyle>
          <a:p>
            <a:pPr>
              <a:defRPr/>
            </a:pPr>
            <a:fld id="{BA94B2FB-CAEA-4309-B354-1B8F8A9FC013}"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BAAA23B-4E6F-4DD4-93DA-F5AF5089F01D}"/>
              </a:ext>
            </a:extLst>
          </p:cNvPr>
          <p:cNvSpPr>
            <a:spLocks noGrp="1" noChangeArrowheads="1"/>
          </p:cNvSpPr>
          <p:nvPr>
            <p:ph type="hdr" sz="quarter"/>
          </p:nvPr>
        </p:nvSpPr>
        <p:spPr bwMode="auto">
          <a:xfrm>
            <a:off x="1" y="0"/>
            <a:ext cx="4029282" cy="35076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l">
              <a:defRPr sz="1200" dirty="0">
                <a:latin typeface="Arial" charset="0"/>
                <a:ea typeface="ＭＳ Ｐゴシック" pitchFamily="-80" charset="-128"/>
              </a:defRPr>
            </a:lvl1pPr>
          </a:lstStyle>
          <a:p>
            <a:pPr>
              <a:defRPr/>
            </a:pPr>
            <a:endParaRPr lang="en-US"/>
          </a:p>
        </p:txBody>
      </p:sp>
      <p:sp>
        <p:nvSpPr>
          <p:cNvPr id="3075" name="Rectangle 3">
            <a:extLst>
              <a:ext uri="{FF2B5EF4-FFF2-40B4-BE49-F238E27FC236}">
                <a16:creationId xmlns:a16="http://schemas.microsoft.com/office/drawing/2014/main" id="{B1A02F97-DD12-4E0C-9207-273EFF2113CA}"/>
              </a:ext>
            </a:extLst>
          </p:cNvPr>
          <p:cNvSpPr>
            <a:spLocks noGrp="1" noChangeArrowheads="1"/>
          </p:cNvSpPr>
          <p:nvPr>
            <p:ph type="dt" idx="1"/>
          </p:nvPr>
        </p:nvSpPr>
        <p:spPr bwMode="auto">
          <a:xfrm>
            <a:off x="5267119" y="0"/>
            <a:ext cx="4029282" cy="35076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a:defRPr sz="1200" dirty="0">
                <a:latin typeface="Arial" charset="0"/>
                <a:ea typeface="ＭＳ Ｐゴシック" pitchFamily="-80" charset="-128"/>
              </a:defRPr>
            </a:lvl1pPr>
          </a:lstStyle>
          <a:p>
            <a:pPr>
              <a:defRPr/>
            </a:pPr>
            <a:endParaRPr lang="en-US"/>
          </a:p>
        </p:txBody>
      </p:sp>
      <p:sp>
        <p:nvSpPr>
          <p:cNvPr id="14340" name="Rectangle 4">
            <a:extLst>
              <a:ext uri="{FF2B5EF4-FFF2-40B4-BE49-F238E27FC236}">
                <a16:creationId xmlns:a16="http://schemas.microsoft.com/office/drawing/2014/main" id="{3C306372-A025-4B40-AA3E-12EE3461E616}"/>
              </a:ext>
            </a:extLst>
          </p:cNvPr>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9D617C1B-109C-467C-B7D2-41B0E78AB2ED}"/>
              </a:ext>
            </a:extLst>
          </p:cNvPr>
          <p:cNvSpPr>
            <a:spLocks noGrp="1" noChangeArrowheads="1"/>
          </p:cNvSpPr>
          <p:nvPr>
            <p:ph type="body" sz="quarter" idx="3"/>
          </p:nvPr>
        </p:nvSpPr>
        <p:spPr bwMode="auto">
          <a:xfrm>
            <a:off x="1239942" y="3330419"/>
            <a:ext cx="6816518" cy="3154441"/>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55DAB29E-A7AD-4C68-923C-933D0A8C4540}"/>
              </a:ext>
            </a:extLst>
          </p:cNvPr>
          <p:cNvSpPr>
            <a:spLocks noGrp="1" noChangeArrowheads="1"/>
          </p:cNvSpPr>
          <p:nvPr>
            <p:ph type="ftr" sz="quarter" idx="4"/>
          </p:nvPr>
        </p:nvSpPr>
        <p:spPr bwMode="auto">
          <a:xfrm>
            <a:off x="1" y="6659641"/>
            <a:ext cx="4029282" cy="350759"/>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l">
              <a:defRPr sz="1200" dirty="0">
                <a:latin typeface="Arial" charset="0"/>
                <a:ea typeface="ＭＳ Ｐゴシック" pitchFamily="-80" charset="-128"/>
              </a:defRPr>
            </a:lvl1pPr>
          </a:lstStyle>
          <a:p>
            <a:pPr>
              <a:defRPr/>
            </a:pPr>
            <a:endParaRPr lang="en-US"/>
          </a:p>
        </p:txBody>
      </p:sp>
      <p:sp>
        <p:nvSpPr>
          <p:cNvPr id="3079" name="Rectangle 7">
            <a:extLst>
              <a:ext uri="{FF2B5EF4-FFF2-40B4-BE49-F238E27FC236}">
                <a16:creationId xmlns:a16="http://schemas.microsoft.com/office/drawing/2014/main" id="{C0AE10E5-11D9-4B90-9CC9-4F001EC0D62D}"/>
              </a:ext>
            </a:extLst>
          </p:cNvPr>
          <p:cNvSpPr>
            <a:spLocks noGrp="1" noChangeArrowheads="1"/>
          </p:cNvSpPr>
          <p:nvPr>
            <p:ph type="sldNum" sz="quarter" idx="5"/>
          </p:nvPr>
        </p:nvSpPr>
        <p:spPr bwMode="auto">
          <a:xfrm>
            <a:off x="5267119" y="6659641"/>
            <a:ext cx="4029282" cy="350759"/>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a:defRPr sz="1200" smtClean="0"/>
            </a:lvl1pPr>
          </a:lstStyle>
          <a:p>
            <a:pPr>
              <a:defRPr/>
            </a:pPr>
            <a:fld id="{CF23E7DE-F1E9-4865-8B6B-9BBAD1BF7D5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51097403-5653-49FF-B75C-08FB218825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F7BE0F6-2602-4B74-BA9A-3219850E8B8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8435" name="Rectangle 2">
            <a:extLst>
              <a:ext uri="{FF2B5EF4-FFF2-40B4-BE49-F238E27FC236}">
                <a16:creationId xmlns:a16="http://schemas.microsoft.com/office/drawing/2014/main" id="{5F6BC145-6A9F-4F0C-8B86-99FAE56A5085}"/>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48752BCB-E70C-4D05-9AE5-E6665B481E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6C792-9EA0-7485-1C6E-0EB3B527AB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FB56D-39A3-499C-402F-764A4CEF8C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796EC9-40BA-74FF-B9A5-FDA63C7D5A1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144720E4-2811-8471-EB60-935726BAE9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179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2534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5A437-6952-B9F2-582E-2DAD80917A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CCAA91-D34A-D45B-C8ED-106CFF510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7001C4-9EEC-FECA-89EB-6C92ED96FACB}"/>
              </a:ext>
            </a:extLst>
          </p:cNvPr>
          <p:cNvSpPr>
            <a:spLocks noGrp="1"/>
          </p:cNvSpPr>
          <p:nvPr>
            <p:ph type="body" idx="1"/>
          </p:nvPr>
        </p:nvSpPr>
        <p:spPr/>
        <p:txBody>
          <a:bodyPr/>
          <a:lstStyle/>
          <a:p>
            <a:r>
              <a:rPr lang="en-CA" dirty="0"/>
              <a:t>Approximately 12 km east of the subject property, next Hwy 401 interchange, closer to Montreal, Quebec border</a:t>
            </a:r>
          </a:p>
        </p:txBody>
      </p:sp>
      <p:sp>
        <p:nvSpPr>
          <p:cNvPr id="4" name="Slide Number Placeholder 3">
            <a:extLst>
              <a:ext uri="{FF2B5EF4-FFF2-40B4-BE49-F238E27FC236}">
                <a16:creationId xmlns:a16="http://schemas.microsoft.com/office/drawing/2014/main" id="{CAE18789-FA22-6D58-8B2E-EB55ACAA7B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1880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BC8F2-705C-0E6B-3651-60CAC26AE6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32831-FD8B-0507-04FA-3477A216C3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1C92A2-57A5-BB62-AB03-9DA9C9E4F4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Approximately 9 km West of the subject property, next Hwy 401 interchange, closer to Cornwall and US Border crossing. Note: parcel north of Airport Road has draft plan of subdivision approval</a:t>
            </a:r>
          </a:p>
          <a:p>
            <a:endParaRPr lang="en-CA" dirty="0"/>
          </a:p>
        </p:txBody>
      </p:sp>
      <p:sp>
        <p:nvSpPr>
          <p:cNvPr id="4" name="Slide Number Placeholder 3">
            <a:extLst>
              <a:ext uri="{FF2B5EF4-FFF2-40B4-BE49-F238E27FC236}">
                <a16:creationId xmlns:a16="http://schemas.microsoft.com/office/drawing/2014/main" id="{3C90F2F1-33D8-F034-324D-4776A2A98F1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0552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1842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51097403-5653-49FF-B75C-08FB218825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1F7BE0F6-2602-4B74-BA9A-3219850E8B8A}" type="slidenum">
              <a:rPr lang="en-US" altLang="en-US" sz="1200" smtClean="0"/>
              <a:pPr/>
              <a:t>54</a:t>
            </a:fld>
            <a:endParaRPr lang="en-US" altLang="en-US" sz="1200"/>
          </a:p>
        </p:txBody>
      </p:sp>
      <p:sp>
        <p:nvSpPr>
          <p:cNvPr id="18435" name="Rectangle 2">
            <a:extLst>
              <a:ext uri="{FF2B5EF4-FFF2-40B4-BE49-F238E27FC236}">
                <a16:creationId xmlns:a16="http://schemas.microsoft.com/office/drawing/2014/main" id="{5F6BC145-6A9F-4F0C-8B86-99FAE56A5085}"/>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48752BCB-E70C-4D05-9AE5-E6665B481E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904C1-5FEB-FCC1-D559-5E42B1BDE7DF}"/>
            </a:ext>
          </a:extLst>
        </p:cNvPr>
        <p:cNvGrpSpPr/>
        <p:nvPr/>
      </p:nvGrpSpPr>
      <p:grpSpPr>
        <a:xfrm>
          <a:off x="0" y="0"/>
          <a:ext cx="0" cy="0"/>
          <a:chOff x="0" y="0"/>
          <a:chExt cx="0" cy="0"/>
        </a:xfrm>
      </p:grpSpPr>
      <p:sp>
        <p:nvSpPr>
          <p:cNvPr id="18434" name="Rectangle 7">
            <a:extLst>
              <a:ext uri="{FF2B5EF4-FFF2-40B4-BE49-F238E27FC236}">
                <a16:creationId xmlns:a16="http://schemas.microsoft.com/office/drawing/2014/main" id="{5009AEB4-DE09-74B3-05FA-F4E8F5947B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ea typeface="ＭＳ Ｐゴシック" panose="020B0600070205080204" pitchFamily="34" charset="-128"/>
              </a:defRPr>
            </a:lvl1pPr>
            <a:lvl2pPr marL="742950" indent="-285750">
              <a:defRPr sz="2800">
                <a:solidFill>
                  <a:schemeClr val="tx1"/>
                </a:solidFill>
                <a:latin typeface="Arial" panose="020B0604020202020204" pitchFamily="34" charset="0"/>
                <a:ea typeface="ＭＳ Ｐゴシック" panose="020B0600070205080204" pitchFamily="34" charset="-128"/>
              </a:defRPr>
            </a:lvl2pPr>
            <a:lvl3pPr marL="1143000" indent="-228600">
              <a:defRPr sz="2800">
                <a:solidFill>
                  <a:schemeClr val="tx1"/>
                </a:solidFill>
                <a:latin typeface="Arial" panose="020B0604020202020204" pitchFamily="34" charset="0"/>
                <a:ea typeface="ＭＳ Ｐゴシック" panose="020B0600070205080204" pitchFamily="34" charset="-128"/>
              </a:defRPr>
            </a:lvl3pPr>
            <a:lvl4pPr marL="1600200" indent="-228600">
              <a:defRPr sz="2800">
                <a:solidFill>
                  <a:schemeClr val="tx1"/>
                </a:solidFill>
                <a:latin typeface="Arial" panose="020B0604020202020204" pitchFamily="34" charset="0"/>
                <a:ea typeface="ＭＳ Ｐゴシック" panose="020B0600070205080204" pitchFamily="34" charset="-128"/>
              </a:defRPr>
            </a:lvl4pPr>
            <a:lvl5pPr marL="2057400" indent="-228600">
              <a:defRPr sz="28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fld id="{1F7BE0F6-2602-4B74-BA9A-3219850E8B8A}" type="slidenum">
              <a:rPr lang="en-US" altLang="en-US" sz="1200" smtClean="0"/>
              <a:pPr/>
              <a:t>63</a:t>
            </a:fld>
            <a:endParaRPr lang="en-US" altLang="en-US" sz="1200"/>
          </a:p>
        </p:txBody>
      </p:sp>
      <p:sp>
        <p:nvSpPr>
          <p:cNvPr id="18435" name="Rectangle 2">
            <a:extLst>
              <a:ext uri="{FF2B5EF4-FFF2-40B4-BE49-F238E27FC236}">
                <a16:creationId xmlns:a16="http://schemas.microsoft.com/office/drawing/2014/main" id="{8E649826-484C-4CBE-1022-DFADA864637E}"/>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013FE158-A481-222D-B25A-2B1BCFD957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862878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F23E7DE-F1E9-4865-8B6B-9BBAD1BF7D5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104275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F23E7DE-F1E9-4865-8B6B-9BBAD1BF7D5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90665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885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Order of Priority for protecting farmland within Prime Agricultural Areas </a:t>
            </a:r>
          </a:p>
          <a:p>
            <a:pPr marL="228600" indent="-228600">
              <a:buAutoNum type="arabicParenR"/>
            </a:pPr>
            <a:r>
              <a:rPr lang="en-CA" dirty="0"/>
              <a:t>Specialty crop areas</a:t>
            </a:r>
          </a:p>
          <a:p>
            <a:pPr marL="228600" indent="-228600">
              <a:buAutoNum type="arabicParenR"/>
            </a:pPr>
            <a:r>
              <a:rPr lang="en-CA" dirty="0"/>
              <a:t>CLI Class 1,2, and 3 lands followed by Class 4 through 7 lands</a:t>
            </a:r>
          </a:p>
          <a:p>
            <a:pPr marL="0" indent="0">
              <a:buNone/>
            </a:pP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6609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6664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9729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3236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DF7EB2-F478-43B6-91BC-8E0616671DA1}"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93114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GlenngarryPPTtitleMaster_e">
            <a:extLst>
              <a:ext uri="{FF2B5EF4-FFF2-40B4-BE49-F238E27FC236}">
                <a16:creationId xmlns:a16="http://schemas.microsoft.com/office/drawing/2014/main" id="{EE27DF4D-AF34-46CA-BAE3-BB5D894A627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GlenngarryPPTtitleMaster_e">
            <a:extLst>
              <a:ext uri="{FF2B5EF4-FFF2-40B4-BE49-F238E27FC236}">
                <a16:creationId xmlns:a16="http://schemas.microsoft.com/office/drawing/2014/main" id="{A0E434CB-3704-4767-8584-CD8BBEA307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2083" r="74403" b="17412"/>
          <a:stretch>
            <a:fillRect/>
          </a:stretch>
        </p:blipFill>
        <p:spPr bwMode="auto">
          <a:xfrm>
            <a:off x="2087563" y="4941888"/>
            <a:ext cx="49323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85800" y="1143000"/>
            <a:ext cx="7772400" cy="1371600"/>
          </a:xfrm>
        </p:spPr>
        <p:txBody>
          <a:bodyPr/>
          <a:lstStyle>
            <a:lvl1pPr>
              <a:defRPr>
                <a:solidFill>
                  <a:schemeClr val="bg1"/>
                </a:solidFill>
              </a:defRPr>
            </a:lvl1pPr>
          </a:lstStyle>
          <a:p>
            <a:r>
              <a:rPr lang="en-US"/>
              <a:t>Click to edit Master title style</a:t>
            </a:r>
          </a:p>
        </p:txBody>
      </p:sp>
      <p:sp>
        <p:nvSpPr>
          <p:cNvPr id="4099" name="Rectangle 3"/>
          <p:cNvSpPr>
            <a:spLocks noGrp="1" noChangeArrowheads="1"/>
          </p:cNvSpPr>
          <p:nvPr>
            <p:ph type="subTitle" idx="1"/>
          </p:nvPr>
        </p:nvSpPr>
        <p:spPr>
          <a:xfrm>
            <a:off x="1371600" y="2514600"/>
            <a:ext cx="6400800" cy="2362200"/>
          </a:xfrm>
        </p:spPr>
        <p:txBody>
          <a:bodyPr/>
          <a:lstStyle>
            <a:lvl1pPr marL="0" indent="0" algn="ctr">
              <a:buFontTx/>
              <a:buNone/>
              <a:defRPr>
                <a:solidFill>
                  <a:schemeClr val="bg1"/>
                </a:solidFill>
              </a:defRPr>
            </a:lvl1pPr>
          </a:lstStyle>
          <a:p>
            <a:r>
              <a:rPr lang="en-US"/>
              <a:t>Click to edit Master subtitle style</a:t>
            </a:r>
          </a:p>
        </p:txBody>
      </p:sp>
    </p:spTree>
    <p:extLst>
      <p:ext uri="{BB962C8B-B14F-4D97-AF65-F5344CB8AC3E}">
        <p14:creationId xmlns:p14="http://schemas.microsoft.com/office/powerpoint/2010/main" val="593956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321CB7C4-1BF5-4AA7-A8A6-22CB2E823C93}"/>
              </a:ext>
            </a:extLst>
          </p:cNvPr>
          <p:cNvSpPr>
            <a:spLocks noGrp="1"/>
          </p:cNvSpPr>
          <p:nvPr>
            <p:ph type="dt" sz="half" idx="10"/>
          </p:nvPr>
        </p:nvSpPr>
        <p:spPr/>
        <p:txBody>
          <a:bodyPr/>
          <a:lstStyle>
            <a:lvl1pPr>
              <a:defRPr dirty="0"/>
            </a:lvl1pPr>
          </a:lstStyle>
          <a:p>
            <a:pPr>
              <a:defRPr/>
            </a:pPr>
            <a:endParaRPr lang="en-US"/>
          </a:p>
        </p:txBody>
      </p:sp>
      <p:sp>
        <p:nvSpPr>
          <p:cNvPr id="6" name="Footer Placeholder 5">
            <a:extLst>
              <a:ext uri="{FF2B5EF4-FFF2-40B4-BE49-F238E27FC236}">
                <a16:creationId xmlns:a16="http://schemas.microsoft.com/office/drawing/2014/main" id="{8DE31A83-88E5-40F8-915D-128ADD0517D5}"/>
              </a:ext>
            </a:extLst>
          </p:cNvPr>
          <p:cNvSpPr>
            <a:spLocks noGrp="1"/>
          </p:cNvSpPr>
          <p:nvPr>
            <p:ph type="ftr" sz="quarter" idx="11"/>
          </p:nvPr>
        </p:nvSpPr>
        <p:spPr/>
        <p:txBody>
          <a:bodyPr/>
          <a:lstStyle>
            <a:lvl1pPr>
              <a:defRPr dirty="0"/>
            </a:lvl1pPr>
          </a:lstStyle>
          <a:p>
            <a:pPr>
              <a:defRPr/>
            </a:pPr>
            <a:endParaRPr lang="en-US"/>
          </a:p>
        </p:txBody>
      </p:sp>
      <p:sp>
        <p:nvSpPr>
          <p:cNvPr id="7" name="Slide Number Placeholder 6">
            <a:extLst>
              <a:ext uri="{FF2B5EF4-FFF2-40B4-BE49-F238E27FC236}">
                <a16:creationId xmlns:a16="http://schemas.microsoft.com/office/drawing/2014/main" id="{D4F5D301-F48D-4F0E-B146-A7C2A8BA747E}"/>
              </a:ext>
            </a:extLst>
          </p:cNvPr>
          <p:cNvSpPr>
            <a:spLocks noGrp="1"/>
          </p:cNvSpPr>
          <p:nvPr>
            <p:ph type="sldNum" sz="quarter" idx="12"/>
          </p:nvPr>
        </p:nvSpPr>
        <p:spPr/>
        <p:txBody>
          <a:bodyPr/>
          <a:lstStyle>
            <a:lvl1pPr>
              <a:defRPr smtClean="0"/>
            </a:lvl1pPr>
          </a:lstStyle>
          <a:p>
            <a:pPr>
              <a:defRPr/>
            </a:pPr>
            <a:fld id="{737E1999-5CCD-4041-817B-6091921B6C07}"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420114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24CF0B-6568-4A0A-BB65-172A2A5369C2}"/>
              </a:ext>
            </a:extLst>
          </p:cNvPr>
          <p:cNvSpPr>
            <a:spLocks noGrp="1"/>
          </p:cNvSpPr>
          <p:nvPr>
            <p:ph type="dt" sz="half" idx="10"/>
          </p:nvPr>
        </p:nvSpPr>
        <p:spPr/>
        <p:txBody>
          <a:bodyPr/>
          <a:lstStyle>
            <a:lvl1pPr>
              <a:defRPr dirty="0"/>
            </a:lvl1pPr>
          </a:lstStyle>
          <a:p>
            <a:pPr>
              <a:defRPr/>
            </a:pPr>
            <a:endParaRPr lang="en-US"/>
          </a:p>
        </p:txBody>
      </p:sp>
      <p:sp>
        <p:nvSpPr>
          <p:cNvPr id="5" name="Footer Placeholder 4">
            <a:extLst>
              <a:ext uri="{FF2B5EF4-FFF2-40B4-BE49-F238E27FC236}">
                <a16:creationId xmlns:a16="http://schemas.microsoft.com/office/drawing/2014/main" id="{1458FFF9-F9A8-4A43-9743-431C76AEAAD9}"/>
              </a:ext>
            </a:extLst>
          </p:cNvPr>
          <p:cNvSpPr>
            <a:spLocks noGrp="1"/>
          </p:cNvSpPr>
          <p:nvPr>
            <p:ph type="ftr" sz="quarter" idx="11"/>
          </p:nvPr>
        </p:nvSpPr>
        <p:spPr/>
        <p:txBody>
          <a:bodyPr/>
          <a:lstStyle>
            <a:lvl1pPr>
              <a:defRPr dirty="0"/>
            </a:lvl1pPr>
          </a:lstStyle>
          <a:p>
            <a:pPr>
              <a:defRPr/>
            </a:pPr>
            <a:endParaRPr lang="en-US"/>
          </a:p>
        </p:txBody>
      </p:sp>
      <p:sp>
        <p:nvSpPr>
          <p:cNvPr id="6" name="Slide Number Placeholder 5">
            <a:extLst>
              <a:ext uri="{FF2B5EF4-FFF2-40B4-BE49-F238E27FC236}">
                <a16:creationId xmlns:a16="http://schemas.microsoft.com/office/drawing/2014/main" id="{A521D6BE-8068-4A81-AC86-2B9BC79DD7BA}"/>
              </a:ext>
            </a:extLst>
          </p:cNvPr>
          <p:cNvSpPr>
            <a:spLocks noGrp="1"/>
          </p:cNvSpPr>
          <p:nvPr>
            <p:ph type="sldNum" sz="quarter" idx="12"/>
          </p:nvPr>
        </p:nvSpPr>
        <p:spPr/>
        <p:txBody>
          <a:bodyPr/>
          <a:lstStyle>
            <a:lvl1pPr>
              <a:defRPr smtClean="0"/>
            </a:lvl1pPr>
          </a:lstStyle>
          <a:p>
            <a:pPr>
              <a:defRPr/>
            </a:pPr>
            <a:fld id="{BE3435E0-F6B3-4BF2-8462-E3EB1FB68FCD}"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641722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4114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4114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A4230D-7AB7-4B5E-B682-0187D8FC3ACE}"/>
              </a:ext>
            </a:extLst>
          </p:cNvPr>
          <p:cNvSpPr>
            <a:spLocks noGrp="1"/>
          </p:cNvSpPr>
          <p:nvPr>
            <p:ph type="dt" sz="half" idx="10"/>
          </p:nvPr>
        </p:nvSpPr>
        <p:spPr/>
        <p:txBody>
          <a:bodyPr/>
          <a:lstStyle>
            <a:lvl1pPr>
              <a:defRPr dirty="0"/>
            </a:lvl1pPr>
          </a:lstStyle>
          <a:p>
            <a:pPr>
              <a:defRPr/>
            </a:pPr>
            <a:endParaRPr lang="en-US"/>
          </a:p>
        </p:txBody>
      </p:sp>
      <p:sp>
        <p:nvSpPr>
          <p:cNvPr id="5" name="Footer Placeholder 4">
            <a:extLst>
              <a:ext uri="{FF2B5EF4-FFF2-40B4-BE49-F238E27FC236}">
                <a16:creationId xmlns:a16="http://schemas.microsoft.com/office/drawing/2014/main" id="{6C703953-A930-40DE-B1E4-1801A8FB03D4}"/>
              </a:ext>
            </a:extLst>
          </p:cNvPr>
          <p:cNvSpPr>
            <a:spLocks noGrp="1"/>
          </p:cNvSpPr>
          <p:nvPr>
            <p:ph type="ftr" sz="quarter" idx="11"/>
          </p:nvPr>
        </p:nvSpPr>
        <p:spPr/>
        <p:txBody>
          <a:bodyPr/>
          <a:lstStyle>
            <a:lvl1pPr>
              <a:defRPr dirty="0"/>
            </a:lvl1pPr>
          </a:lstStyle>
          <a:p>
            <a:pPr>
              <a:defRPr/>
            </a:pPr>
            <a:endParaRPr lang="en-US"/>
          </a:p>
        </p:txBody>
      </p:sp>
      <p:sp>
        <p:nvSpPr>
          <p:cNvPr id="6" name="Slide Number Placeholder 5">
            <a:extLst>
              <a:ext uri="{FF2B5EF4-FFF2-40B4-BE49-F238E27FC236}">
                <a16:creationId xmlns:a16="http://schemas.microsoft.com/office/drawing/2014/main" id="{1C540094-4CEC-44D7-A242-361EC8312DFC}"/>
              </a:ext>
            </a:extLst>
          </p:cNvPr>
          <p:cNvSpPr>
            <a:spLocks noGrp="1"/>
          </p:cNvSpPr>
          <p:nvPr>
            <p:ph type="sldNum" sz="quarter" idx="12"/>
          </p:nvPr>
        </p:nvSpPr>
        <p:spPr/>
        <p:txBody>
          <a:bodyPr/>
          <a:lstStyle>
            <a:lvl1pPr>
              <a:defRPr smtClean="0"/>
            </a:lvl1pPr>
          </a:lstStyle>
          <a:p>
            <a:pPr>
              <a:defRPr/>
            </a:pPr>
            <a:fld id="{9E58D5BA-7EA8-41E1-B2B3-00BB5CAD940D}"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2669126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AB63-23DE-D075-4E6D-0E5B55B9B7A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CA"/>
          </a:p>
        </p:txBody>
      </p:sp>
      <p:sp>
        <p:nvSpPr>
          <p:cNvPr id="3" name="Subtitle 2">
            <a:extLst>
              <a:ext uri="{FF2B5EF4-FFF2-40B4-BE49-F238E27FC236}">
                <a16:creationId xmlns:a16="http://schemas.microsoft.com/office/drawing/2014/main" id="{FDB27F6E-5BAB-34F1-C14F-656BF148B09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1E8C4C56-5797-1FA3-1FC5-EC8675984431}"/>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5" name="Footer Placeholder 4">
            <a:extLst>
              <a:ext uri="{FF2B5EF4-FFF2-40B4-BE49-F238E27FC236}">
                <a16:creationId xmlns:a16="http://schemas.microsoft.com/office/drawing/2014/main" id="{F15555F1-E77A-7FB9-84CC-DE9416B37F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3F9E63-B4F0-F1F0-495A-628867A20223}"/>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317163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02309-3C83-20E3-CB35-83396301085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A2A79E8-0F6F-B6CA-D254-FE41E7FA61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9A8B438-DBC8-2643-2190-56597695640C}"/>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5" name="Footer Placeholder 4">
            <a:extLst>
              <a:ext uri="{FF2B5EF4-FFF2-40B4-BE49-F238E27FC236}">
                <a16:creationId xmlns:a16="http://schemas.microsoft.com/office/drawing/2014/main" id="{04FE8CF5-204E-6CB8-DEA5-1F6A5A470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322C5-61FA-4C06-1222-0DED28BD5449}"/>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1705311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ADEA3-BE59-5CE7-4933-198FB543DEC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A38C31FB-82AB-68FB-A729-B707AE13BD76}"/>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B5DA51-B1B2-E576-E818-72A37541F23B}"/>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5" name="Footer Placeholder 4">
            <a:extLst>
              <a:ext uri="{FF2B5EF4-FFF2-40B4-BE49-F238E27FC236}">
                <a16:creationId xmlns:a16="http://schemas.microsoft.com/office/drawing/2014/main" id="{6246FBA5-AC85-A89B-686B-C543767AE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1BE5AD-EC96-D2B1-069A-E58701B07CAA}"/>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820813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C5F0A-DB53-615E-1F2F-95D17772C3C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084630B3-A196-1852-FD97-8DE2D230CE2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8B7D96A5-C88C-01AF-A5C2-0E07D9DABEA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A5F15094-3736-FD94-4C37-5281B3585E5B}"/>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6" name="Footer Placeholder 5">
            <a:extLst>
              <a:ext uri="{FF2B5EF4-FFF2-40B4-BE49-F238E27FC236}">
                <a16:creationId xmlns:a16="http://schemas.microsoft.com/office/drawing/2014/main" id="{D8F37A7D-A082-70FB-23A1-CED96D6F79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DDECE6-4458-3348-C94B-437C92D82572}"/>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3553517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D5B80-1953-B16A-EA31-4E14CD85A8D5}"/>
              </a:ext>
            </a:extLst>
          </p:cNvPr>
          <p:cNvSpPr>
            <a:spLocks noGrp="1"/>
          </p:cNvSpPr>
          <p:nvPr>
            <p:ph type="title"/>
          </p:nvPr>
        </p:nvSpPr>
        <p:spPr>
          <a:xfrm>
            <a:off x="629841" y="365126"/>
            <a:ext cx="78867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41040BF-3177-9C30-0C61-710B0D6CD8F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C075074-F9A5-E815-E32C-E28FF28A005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4839C641-AC7E-29BE-38C1-8412E08E297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3F5E3F2-35A9-35D7-9674-1E7FCAE0D023}"/>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7096B58A-452D-CF4F-85F0-55FEFC1DB4C9}"/>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8" name="Footer Placeholder 7">
            <a:extLst>
              <a:ext uri="{FF2B5EF4-FFF2-40B4-BE49-F238E27FC236}">
                <a16:creationId xmlns:a16="http://schemas.microsoft.com/office/drawing/2014/main" id="{A473B86C-8337-7958-71B9-1FEE46D5F9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4816F0-EDC1-DC0E-390E-9BBBE2C1CC60}"/>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12373221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1537A-7982-9A11-DD23-267F0C48FAF6}"/>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8F2B4865-749A-7287-70E2-DA198CD68706}"/>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4" name="Footer Placeholder 3">
            <a:extLst>
              <a:ext uri="{FF2B5EF4-FFF2-40B4-BE49-F238E27FC236}">
                <a16:creationId xmlns:a16="http://schemas.microsoft.com/office/drawing/2014/main" id="{0DE0A5AC-00AE-475E-C685-1D07034703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D37C20-3AC7-66A5-8C28-84FD861CF511}"/>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820100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F9D250-C5AE-DD9A-7F6C-AB651B955A7E}"/>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3" name="Footer Placeholder 2">
            <a:extLst>
              <a:ext uri="{FF2B5EF4-FFF2-40B4-BE49-F238E27FC236}">
                <a16:creationId xmlns:a16="http://schemas.microsoft.com/office/drawing/2014/main" id="{514F4A24-9E3F-467A-B9F2-DB4DB79E5F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5FF13A-D77B-96F3-2834-EF75B250F15D}"/>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4108396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EECABF10-636F-48E6-A691-A302C875AD11}"/>
              </a:ext>
            </a:extLst>
          </p:cNvPr>
          <p:cNvGrpSpPr>
            <a:grpSpLocks/>
          </p:cNvGrpSpPr>
          <p:nvPr userDrawn="1"/>
        </p:nvGrpSpPr>
        <p:grpSpPr bwMode="auto">
          <a:xfrm>
            <a:off x="-2052638" y="-315913"/>
            <a:ext cx="11377613" cy="7170738"/>
            <a:chOff x="-2052736" y="-315416"/>
            <a:chExt cx="11377264" cy="7170241"/>
          </a:xfrm>
        </p:grpSpPr>
        <p:pic>
          <p:nvPicPr>
            <p:cNvPr id="3" name="Picture 10" descr="GlenngarryPPTtitleMaster_e">
              <a:extLst>
                <a:ext uri="{FF2B5EF4-FFF2-40B4-BE49-F238E27FC236}">
                  <a16:creationId xmlns:a16="http://schemas.microsoft.com/office/drawing/2014/main" id="{F2B9C3CF-472A-4154-B044-1D934B13952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GlenngarryPPTtitleMaster_e">
              <a:extLst>
                <a:ext uri="{FF2B5EF4-FFF2-40B4-BE49-F238E27FC236}">
                  <a16:creationId xmlns:a16="http://schemas.microsoft.com/office/drawing/2014/main" id="{1CDB525B-464A-4D27-880E-E9C08A389A8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2083" r="74403" b="17412"/>
            <a:stretch>
              <a:fillRect/>
            </a:stretch>
          </p:blipFill>
          <p:spPr bwMode="auto">
            <a:xfrm>
              <a:off x="2087563" y="4941888"/>
              <a:ext cx="49323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owchart: Document 4">
              <a:extLst>
                <a:ext uri="{FF2B5EF4-FFF2-40B4-BE49-F238E27FC236}">
                  <a16:creationId xmlns:a16="http://schemas.microsoft.com/office/drawing/2014/main" id="{F87D465F-C5B8-4DD6-A6D6-9A71E375B4C8}"/>
                </a:ext>
              </a:extLst>
            </p:cNvPr>
            <p:cNvSpPr/>
            <p:nvPr userDrawn="1"/>
          </p:nvSpPr>
          <p:spPr bwMode="auto">
            <a:xfrm flipH="1">
              <a:off x="-2052736" y="-315416"/>
              <a:ext cx="11377264" cy="6192688"/>
            </a:xfrm>
            <a:prstGeom prst="flowChartDocument">
              <a:avLst/>
            </a:prstGeom>
            <a:solidFill>
              <a:schemeClr val="bg1">
                <a:lumMod val="95000"/>
              </a:schemeClr>
            </a:solidFill>
            <a:ln w="9525" cap="flat" cmpd="sng" algn="ctr">
              <a:solidFill>
                <a:schemeClr val="tx1"/>
              </a:solidFill>
              <a:prstDash val="solid"/>
              <a:round/>
              <a:headEnd type="none" w="med" len="med"/>
              <a:tailEnd type="none" w="med" len="med"/>
            </a:ln>
            <a:effectLst>
              <a:softEdge rad="127000"/>
            </a:effectLst>
          </p:spPr>
          <p:txBody>
            <a:bodyPr/>
            <a:lstStyle/>
            <a:p>
              <a:pPr algn="ctr">
                <a:defRPr/>
              </a:pPr>
              <a:endParaRPr lang="en-US">
                <a:latin typeface="Arial" charset="0"/>
                <a:ea typeface="ＭＳ Ｐゴシック" pitchFamily="-80" charset="-128"/>
              </a:endParaRPr>
            </a:p>
          </p:txBody>
        </p:sp>
        <p:sp>
          <p:nvSpPr>
            <p:cNvPr id="6" name="Flowchart: Stored Data 5">
              <a:extLst>
                <a:ext uri="{FF2B5EF4-FFF2-40B4-BE49-F238E27FC236}">
                  <a16:creationId xmlns:a16="http://schemas.microsoft.com/office/drawing/2014/main" id="{9D0087CF-3444-4FE9-AD40-1A9DA6347924}"/>
                </a:ext>
              </a:extLst>
            </p:cNvPr>
            <p:cNvSpPr/>
            <p:nvPr userDrawn="1"/>
          </p:nvSpPr>
          <p:spPr bwMode="auto">
            <a:xfrm rot="5400000">
              <a:off x="1475086" y="2597101"/>
              <a:ext cx="1368152" cy="4681661"/>
            </a:xfrm>
            <a:prstGeom prst="flowChartOnlineStorage">
              <a:avLst/>
            </a:prstGeom>
            <a:solidFill>
              <a:schemeClr val="bg1">
                <a:lumMod val="95000"/>
              </a:schemeClr>
            </a:solidFill>
            <a:ln w="9525" cap="flat" cmpd="sng" algn="ctr">
              <a:solidFill>
                <a:schemeClr val="tx1"/>
              </a:solidFill>
              <a:prstDash val="solid"/>
              <a:round/>
              <a:headEnd type="none" w="med" len="med"/>
              <a:tailEnd type="none" w="med" len="med"/>
            </a:ln>
            <a:effectLst>
              <a:softEdge rad="127000"/>
            </a:effectLst>
          </p:spPr>
          <p:txBody>
            <a:bodyPr/>
            <a:lstStyle/>
            <a:p>
              <a:pPr algn="ctr">
                <a:defRPr/>
              </a:pPr>
              <a:endParaRPr lang="en-US">
                <a:latin typeface="Arial" charset="0"/>
                <a:ea typeface="ＭＳ Ｐゴシック" pitchFamily="-80" charset="-128"/>
              </a:endParaRPr>
            </a:p>
          </p:txBody>
        </p:sp>
        <p:sp>
          <p:nvSpPr>
            <p:cNvPr id="7" name="TextBox 13">
              <a:extLst>
                <a:ext uri="{FF2B5EF4-FFF2-40B4-BE49-F238E27FC236}">
                  <a16:creationId xmlns:a16="http://schemas.microsoft.com/office/drawing/2014/main" id="{117E8722-0D31-47A7-A2EA-ADB2D0700BCD}"/>
                </a:ext>
              </a:extLst>
            </p:cNvPr>
            <p:cNvSpPr txBox="1">
              <a:spLocks noChangeArrowheads="1"/>
            </p:cNvSpPr>
            <p:nvPr userDrawn="1"/>
          </p:nvSpPr>
          <p:spPr bwMode="auto">
            <a:xfrm>
              <a:off x="-36673" y="5373791"/>
              <a:ext cx="4392478" cy="584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defRPr sz="2800">
                  <a:solidFill>
                    <a:schemeClr val="tx1"/>
                  </a:solidFill>
                  <a:latin typeface="Arial" panose="020B0604020202020204" pitchFamily="34" charset="0"/>
                  <a:ea typeface="ＭＳ Ｐゴシック" panose="020B0600070205080204" pitchFamily="34" charset="-128"/>
                </a:defRPr>
              </a:lvl1pPr>
              <a:lvl2pPr marL="742950" indent="-285750" algn="ctr">
                <a:defRPr sz="2800">
                  <a:solidFill>
                    <a:schemeClr val="tx1"/>
                  </a:solidFill>
                  <a:latin typeface="Arial" panose="020B0604020202020204" pitchFamily="34" charset="0"/>
                  <a:ea typeface="ＭＳ Ｐゴシック" panose="020B0600070205080204" pitchFamily="34" charset="-128"/>
                </a:defRPr>
              </a:lvl2pPr>
              <a:lvl3pPr marL="1143000" indent="-228600" algn="ctr">
                <a:defRPr sz="2800">
                  <a:solidFill>
                    <a:schemeClr val="tx1"/>
                  </a:solidFill>
                  <a:latin typeface="Arial" panose="020B0604020202020204" pitchFamily="34" charset="0"/>
                  <a:ea typeface="ＭＳ Ｐゴシック" panose="020B0600070205080204" pitchFamily="34" charset="-128"/>
                </a:defRPr>
              </a:lvl3pPr>
              <a:lvl4pPr marL="1600200" indent="-228600" algn="ctr">
                <a:defRPr sz="2800">
                  <a:solidFill>
                    <a:schemeClr val="tx1"/>
                  </a:solidFill>
                  <a:latin typeface="Arial" panose="020B0604020202020204" pitchFamily="34" charset="0"/>
                  <a:ea typeface="ＭＳ Ｐゴシック" panose="020B0600070205080204" pitchFamily="34" charset="-128"/>
                </a:defRPr>
              </a:lvl4pPr>
              <a:lvl5pPr marL="2057400" indent="-228600" algn="ctr">
                <a:defRPr sz="28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800">
                  <a:solidFill>
                    <a:schemeClr val="tx1"/>
                  </a:solidFill>
                  <a:latin typeface="Arial" panose="020B0604020202020204" pitchFamily="34" charset="0"/>
                  <a:ea typeface="ＭＳ Ｐゴシック" panose="020B0600070205080204" pitchFamily="34" charset="-128"/>
                </a:defRPr>
              </a:lvl9pPr>
            </a:lstStyle>
            <a:p>
              <a:r>
                <a:rPr lang="fr-CA" altLang="en-US" sz="3200">
                  <a:solidFill>
                    <a:srgbClr val="FFFFFF"/>
                  </a:solidFill>
                  <a:latin typeface="Trajan Pro"/>
                </a:rPr>
                <a:t>South Glengarry</a:t>
              </a:r>
              <a:endParaRPr lang="en-US" altLang="en-US" sz="3200">
                <a:solidFill>
                  <a:srgbClr val="FFFFFF"/>
                </a:solidFill>
                <a:latin typeface="Trajan Pro"/>
              </a:endParaRPr>
            </a:p>
          </p:txBody>
        </p:sp>
      </p:grpSp>
    </p:spTree>
    <p:extLst>
      <p:ext uri="{BB962C8B-B14F-4D97-AF65-F5344CB8AC3E}">
        <p14:creationId xmlns:p14="http://schemas.microsoft.com/office/powerpoint/2010/main" val="3041492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F7237-781C-C826-631D-F0058E073B1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9D31505-EE4E-96E8-1D66-AA2D123C81C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55771A14-E007-46D0-C7A0-C4E8F8DB5B7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60E5772-A09A-44D8-1B9A-6DAF9B1C3DB5}"/>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6" name="Footer Placeholder 5">
            <a:extLst>
              <a:ext uri="{FF2B5EF4-FFF2-40B4-BE49-F238E27FC236}">
                <a16:creationId xmlns:a16="http://schemas.microsoft.com/office/drawing/2014/main" id="{D3342ECB-1B63-23C8-91C9-DD9911BBD1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8DCD7D-83DB-9168-E983-4A1A5DA2911D}"/>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34809407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4F984-64EB-FB33-8C37-88DA334F1E3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FCEBCE8C-67F7-AFF9-2756-812306EDA68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CA"/>
          </a:p>
        </p:txBody>
      </p:sp>
      <p:sp>
        <p:nvSpPr>
          <p:cNvPr id="4" name="Text Placeholder 3">
            <a:extLst>
              <a:ext uri="{FF2B5EF4-FFF2-40B4-BE49-F238E27FC236}">
                <a16:creationId xmlns:a16="http://schemas.microsoft.com/office/drawing/2014/main" id="{38D0BB19-4C11-553F-C667-4578CE9C26E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4C1B09B-2EEF-C8F9-BB56-24F4CDA9AFD4}"/>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6" name="Footer Placeholder 5">
            <a:extLst>
              <a:ext uri="{FF2B5EF4-FFF2-40B4-BE49-F238E27FC236}">
                <a16:creationId xmlns:a16="http://schemas.microsoft.com/office/drawing/2014/main" id="{B82D8192-7FB2-D435-1D34-B57EF5A3F4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B57B40-68D3-5EB4-664E-B9D1D9568385}"/>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25058678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B43D4-91EE-4665-EA8C-A56EC008B094}"/>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780CD9BF-8943-41FD-27A5-A66D0BB929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E8E3CE2-34A1-F390-8449-2F9ABEFE9A56}"/>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5" name="Footer Placeholder 4">
            <a:extLst>
              <a:ext uri="{FF2B5EF4-FFF2-40B4-BE49-F238E27FC236}">
                <a16:creationId xmlns:a16="http://schemas.microsoft.com/office/drawing/2014/main" id="{303DDAF8-51C1-26E9-D307-CC2602B21E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EF612-8C35-978C-A254-54BAF04AFB33}"/>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1829788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BD227A-C0DC-D2C0-FF3A-C634A010C0BA}"/>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DC26C2D-37D5-4801-876B-AD0349D9CE71}"/>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8F742EF-931D-2628-E00D-9624E9A7D33B}"/>
              </a:ext>
            </a:extLst>
          </p:cNvPr>
          <p:cNvSpPr>
            <a:spLocks noGrp="1"/>
          </p:cNvSpPr>
          <p:nvPr>
            <p:ph type="dt" sz="half" idx="10"/>
          </p:nvPr>
        </p:nvSpPr>
        <p:spPr/>
        <p:txBody>
          <a:bodyPr/>
          <a:lstStyle/>
          <a:p>
            <a:fld id="{1C8322F6-1C60-46CF-968C-BC20E470F443}" type="datetimeFigureOut">
              <a:rPr lang="en-US" smtClean="0"/>
              <a:t>1/14/2026</a:t>
            </a:fld>
            <a:endParaRPr lang="en-US"/>
          </a:p>
        </p:txBody>
      </p:sp>
      <p:sp>
        <p:nvSpPr>
          <p:cNvPr id="5" name="Footer Placeholder 4">
            <a:extLst>
              <a:ext uri="{FF2B5EF4-FFF2-40B4-BE49-F238E27FC236}">
                <a16:creationId xmlns:a16="http://schemas.microsoft.com/office/drawing/2014/main" id="{FA85D633-2AD6-5050-9C87-F484462035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D54434-EEB3-4E4B-B976-86F21BA2705D}"/>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36116060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chemeClr val="bg1"/>
                </a:solidFill>
                <a:latin typeface="Arial"/>
                <a:cs typeface="Arial"/>
              </a:defRPr>
            </a:lvl1pPr>
          </a:lstStyle>
          <a:p>
            <a:pPr marL="12700">
              <a:lnSpc>
                <a:spcPct val="100000"/>
              </a:lnSpc>
            </a:pPr>
            <a:r>
              <a:rPr spc="-5" dirty="0"/>
              <a:t>Gagnon Walker Domes</a:t>
            </a:r>
            <a:r>
              <a:rPr spc="-75" dirty="0"/>
              <a:t> </a:t>
            </a:r>
            <a:r>
              <a:rPr spc="-5" dirty="0"/>
              <a:t>Ltd.</a:t>
            </a:r>
          </a:p>
        </p:txBody>
      </p:sp>
      <p:sp>
        <p:nvSpPr>
          <p:cNvPr id="5" name="Holder 5"/>
          <p:cNvSpPr>
            <a:spLocks noGrp="1"/>
          </p:cNvSpPr>
          <p:nvPr>
            <p:ph type="dt" sz="half" idx="6"/>
          </p:nvPr>
        </p:nvSpPr>
        <p:spPr/>
        <p:txBody>
          <a:bodyPr lIns="0" tIns="0" rIns="0" bIns="0"/>
          <a:lstStyle>
            <a:lvl1pPr>
              <a:defRPr sz="1000" b="0" i="0">
                <a:solidFill>
                  <a:schemeClr val="bg1"/>
                </a:solidFill>
                <a:latin typeface="Arial"/>
                <a:cs typeface="Arial"/>
              </a:defRPr>
            </a:lvl1pPr>
          </a:lstStyle>
          <a:p>
            <a:pPr marL="12700">
              <a:lnSpc>
                <a:spcPct val="100000"/>
              </a:lnSpc>
            </a:pPr>
            <a:r>
              <a:rPr spc="-5" dirty="0"/>
              <a:t>January </a:t>
            </a:r>
            <a:r>
              <a:rPr spc="-10" dirty="0"/>
              <a:t>12,</a:t>
            </a:r>
            <a:r>
              <a:rPr spc="-75" dirty="0"/>
              <a:t> </a:t>
            </a:r>
            <a:r>
              <a:rPr spc="-10" dirty="0"/>
              <a:t>2026</a:t>
            </a:r>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38100">
              <a:lnSpc>
                <a:spcPts val="1425"/>
              </a:lnSpc>
            </a:pPr>
            <a:fld id="{81D60167-4931-47E6-BA6A-407CBD079E47}" type="slidenum">
              <a:rPr dirty="0"/>
              <a:t>‹#›</a:t>
            </a:fld>
            <a:endParaRPr dirty="0"/>
          </a:p>
        </p:txBody>
      </p:sp>
    </p:spTree>
    <p:extLst>
      <p:ext uri="{BB962C8B-B14F-4D97-AF65-F5344CB8AC3E}">
        <p14:creationId xmlns:p14="http://schemas.microsoft.com/office/powerpoint/2010/main" val="9653156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0099"/>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000" b="1" i="0">
                <a:solidFill>
                  <a:schemeClr val="bg1"/>
                </a:solidFill>
                <a:latin typeface="Arial"/>
                <a:cs typeface="Arial"/>
              </a:defRPr>
            </a:lvl1pPr>
          </a:lstStyle>
          <a:p>
            <a:pPr marL="12700">
              <a:lnSpc>
                <a:spcPct val="100000"/>
              </a:lnSpc>
            </a:pPr>
            <a:r>
              <a:rPr spc="-5" dirty="0"/>
              <a:t>Gagnon Walker Domes</a:t>
            </a:r>
            <a:r>
              <a:rPr spc="-75" dirty="0"/>
              <a:t> </a:t>
            </a:r>
            <a:r>
              <a:rPr spc="-5" dirty="0"/>
              <a:t>Ltd.</a:t>
            </a:r>
          </a:p>
        </p:txBody>
      </p:sp>
      <p:sp>
        <p:nvSpPr>
          <p:cNvPr id="5" name="Holder 5"/>
          <p:cNvSpPr>
            <a:spLocks noGrp="1"/>
          </p:cNvSpPr>
          <p:nvPr>
            <p:ph type="dt" sz="half" idx="6"/>
          </p:nvPr>
        </p:nvSpPr>
        <p:spPr/>
        <p:txBody>
          <a:bodyPr lIns="0" tIns="0" rIns="0" bIns="0"/>
          <a:lstStyle>
            <a:lvl1pPr>
              <a:defRPr sz="1000" b="0" i="0">
                <a:solidFill>
                  <a:schemeClr val="bg1"/>
                </a:solidFill>
                <a:latin typeface="Arial"/>
                <a:cs typeface="Arial"/>
              </a:defRPr>
            </a:lvl1pPr>
          </a:lstStyle>
          <a:p>
            <a:pPr marL="12700">
              <a:lnSpc>
                <a:spcPct val="100000"/>
              </a:lnSpc>
            </a:pPr>
            <a:r>
              <a:rPr spc="-5" dirty="0"/>
              <a:t>January </a:t>
            </a:r>
            <a:r>
              <a:rPr spc="-10" dirty="0"/>
              <a:t>12,</a:t>
            </a:r>
            <a:r>
              <a:rPr spc="-75" dirty="0"/>
              <a:t> </a:t>
            </a:r>
            <a:r>
              <a:rPr spc="-10" dirty="0"/>
              <a:t>2026</a:t>
            </a:r>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38100">
              <a:lnSpc>
                <a:spcPts val="1425"/>
              </a:lnSpc>
            </a:pPr>
            <a:fld id="{81D60167-4931-47E6-BA6A-407CBD079E47}" type="slidenum">
              <a:rPr dirty="0"/>
              <a:t>‹#›</a:t>
            </a:fld>
            <a:endParaRPr dirty="0"/>
          </a:p>
        </p:txBody>
      </p:sp>
    </p:spTree>
    <p:extLst>
      <p:ext uri="{BB962C8B-B14F-4D97-AF65-F5344CB8AC3E}">
        <p14:creationId xmlns:p14="http://schemas.microsoft.com/office/powerpoint/2010/main" val="4007676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0099"/>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chemeClr val="bg1"/>
                </a:solidFill>
                <a:latin typeface="Arial"/>
                <a:cs typeface="Arial"/>
              </a:defRPr>
            </a:lvl1pPr>
          </a:lstStyle>
          <a:p>
            <a:pPr marL="12700">
              <a:lnSpc>
                <a:spcPct val="100000"/>
              </a:lnSpc>
            </a:pPr>
            <a:r>
              <a:rPr spc="-5" dirty="0"/>
              <a:t>Gagnon Walker Domes</a:t>
            </a:r>
            <a:r>
              <a:rPr spc="-75" dirty="0"/>
              <a:t> </a:t>
            </a:r>
            <a:r>
              <a:rPr spc="-5" dirty="0"/>
              <a:t>Ltd.</a:t>
            </a:r>
          </a:p>
        </p:txBody>
      </p:sp>
      <p:sp>
        <p:nvSpPr>
          <p:cNvPr id="6" name="Holder 6"/>
          <p:cNvSpPr>
            <a:spLocks noGrp="1"/>
          </p:cNvSpPr>
          <p:nvPr>
            <p:ph type="dt" sz="half" idx="6"/>
          </p:nvPr>
        </p:nvSpPr>
        <p:spPr/>
        <p:txBody>
          <a:bodyPr lIns="0" tIns="0" rIns="0" bIns="0"/>
          <a:lstStyle>
            <a:lvl1pPr>
              <a:defRPr sz="1000" b="0" i="0">
                <a:solidFill>
                  <a:schemeClr val="bg1"/>
                </a:solidFill>
                <a:latin typeface="Arial"/>
                <a:cs typeface="Arial"/>
              </a:defRPr>
            </a:lvl1pPr>
          </a:lstStyle>
          <a:p>
            <a:pPr marL="12700">
              <a:lnSpc>
                <a:spcPct val="100000"/>
              </a:lnSpc>
            </a:pPr>
            <a:r>
              <a:rPr spc="-5" dirty="0"/>
              <a:t>January </a:t>
            </a:r>
            <a:r>
              <a:rPr spc="-10" dirty="0"/>
              <a:t>12,</a:t>
            </a:r>
            <a:r>
              <a:rPr spc="-75" dirty="0"/>
              <a:t> </a:t>
            </a:r>
            <a:r>
              <a:rPr spc="-10" dirty="0"/>
              <a:t>2026</a:t>
            </a:r>
          </a:p>
        </p:txBody>
      </p:sp>
      <p:sp>
        <p:nvSpPr>
          <p:cNvPr id="7" name="Holder 7"/>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38100">
              <a:lnSpc>
                <a:spcPts val="1425"/>
              </a:lnSpc>
            </a:pPr>
            <a:fld id="{81D60167-4931-47E6-BA6A-407CBD079E47}" type="slidenum">
              <a:rPr dirty="0"/>
              <a:t>‹#›</a:t>
            </a:fld>
            <a:endParaRPr dirty="0"/>
          </a:p>
        </p:txBody>
      </p:sp>
    </p:spTree>
    <p:extLst>
      <p:ext uri="{BB962C8B-B14F-4D97-AF65-F5344CB8AC3E}">
        <p14:creationId xmlns:p14="http://schemas.microsoft.com/office/powerpoint/2010/main" val="39792749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000099"/>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000" b="1" i="0">
                <a:solidFill>
                  <a:schemeClr val="bg1"/>
                </a:solidFill>
                <a:latin typeface="Arial"/>
                <a:cs typeface="Arial"/>
              </a:defRPr>
            </a:lvl1pPr>
          </a:lstStyle>
          <a:p>
            <a:pPr marL="12700">
              <a:lnSpc>
                <a:spcPct val="100000"/>
              </a:lnSpc>
            </a:pPr>
            <a:r>
              <a:rPr spc="-5" dirty="0"/>
              <a:t>Gagnon Walker Domes</a:t>
            </a:r>
            <a:r>
              <a:rPr spc="-75" dirty="0"/>
              <a:t> </a:t>
            </a:r>
            <a:r>
              <a:rPr spc="-5" dirty="0"/>
              <a:t>Ltd.</a:t>
            </a:r>
          </a:p>
        </p:txBody>
      </p:sp>
      <p:sp>
        <p:nvSpPr>
          <p:cNvPr id="4" name="Holder 4"/>
          <p:cNvSpPr>
            <a:spLocks noGrp="1"/>
          </p:cNvSpPr>
          <p:nvPr>
            <p:ph type="dt" sz="half" idx="6"/>
          </p:nvPr>
        </p:nvSpPr>
        <p:spPr/>
        <p:txBody>
          <a:bodyPr lIns="0" tIns="0" rIns="0" bIns="0"/>
          <a:lstStyle>
            <a:lvl1pPr>
              <a:defRPr sz="1000" b="0" i="0">
                <a:solidFill>
                  <a:schemeClr val="bg1"/>
                </a:solidFill>
                <a:latin typeface="Arial"/>
                <a:cs typeface="Arial"/>
              </a:defRPr>
            </a:lvl1pPr>
          </a:lstStyle>
          <a:p>
            <a:pPr marL="12700">
              <a:lnSpc>
                <a:spcPct val="100000"/>
              </a:lnSpc>
            </a:pPr>
            <a:r>
              <a:rPr spc="-5" dirty="0"/>
              <a:t>January </a:t>
            </a:r>
            <a:r>
              <a:rPr spc="-10" dirty="0"/>
              <a:t>12,</a:t>
            </a:r>
            <a:r>
              <a:rPr spc="-75" dirty="0"/>
              <a:t> </a:t>
            </a:r>
            <a:r>
              <a:rPr spc="-10" dirty="0"/>
              <a:t>2026</a:t>
            </a:r>
          </a:p>
        </p:txBody>
      </p:sp>
      <p:sp>
        <p:nvSpPr>
          <p:cNvPr id="5" name="Holder 5"/>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38100">
              <a:lnSpc>
                <a:spcPts val="1425"/>
              </a:lnSpc>
            </a:pPr>
            <a:fld id="{81D60167-4931-47E6-BA6A-407CBD079E47}" type="slidenum">
              <a:rPr dirty="0"/>
              <a:t>‹#›</a:t>
            </a:fld>
            <a:endParaRPr dirty="0"/>
          </a:p>
        </p:txBody>
      </p:sp>
    </p:spTree>
    <p:extLst>
      <p:ext uri="{BB962C8B-B14F-4D97-AF65-F5344CB8AC3E}">
        <p14:creationId xmlns:p14="http://schemas.microsoft.com/office/powerpoint/2010/main" val="2949464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chemeClr val="bg1"/>
                </a:solidFill>
                <a:latin typeface="Arial"/>
                <a:cs typeface="Arial"/>
              </a:defRPr>
            </a:lvl1pPr>
          </a:lstStyle>
          <a:p>
            <a:pPr marL="12700">
              <a:lnSpc>
                <a:spcPct val="100000"/>
              </a:lnSpc>
            </a:pPr>
            <a:r>
              <a:rPr spc="-5" dirty="0"/>
              <a:t>Gagnon Walker Domes</a:t>
            </a:r>
            <a:r>
              <a:rPr spc="-75" dirty="0"/>
              <a:t> </a:t>
            </a:r>
            <a:r>
              <a:rPr spc="-5" dirty="0"/>
              <a:t>Ltd.</a:t>
            </a:r>
          </a:p>
        </p:txBody>
      </p:sp>
      <p:sp>
        <p:nvSpPr>
          <p:cNvPr id="3" name="Holder 3"/>
          <p:cNvSpPr>
            <a:spLocks noGrp="1"/>
          </p:cNvSpPr>
          <p:nvPr>
            <p:ph type="dt" sz="half" idx="6"/>
          </p:nvPr>
        </p:nvSpPr>
        <p:spPr/>
        <p:txBody>
          <a:bodyPr lIns="0" tIns="0" rIns="0" bIns="0"/>
          <a:lstStyle>
            <a:lvl1pPr>
              <a:defRPr sz="1000" b="0" i="0">
                <a:solidFill>
                  <a:schemeClr val="bg1"/>
                </a:solidFill>
                <a:latin typeface="Arial"/>
                <a:cs typeface="Arial"/>
              </a:defRPr>
            </a:lvl1pPr>
          </a:lstStyle>
          <a:p>
            <a:pPr marL="12700">
              <a:lnSpc>
                <a:spcPct val="100000"/>
              </a:lnSpc>
            </a:pPr>
            <a:r>
              <a:rPr spc="-5" dirty="0"/>
              <a:t>January </a:t>
            </a:r>
            <a:r>
              <a:rPr spc="-10" dirty="0"/>
              <a:t>12,</a:t>
            </a:r>
            <a:r>
              <a:rPr spc="-75" dirty="0"/>
              <a:t> </a:t>
            </a:r>
            <a:r>
              <a:rPr spc="-10" dirty="0"/>
              <a:t>2026</a:t>
            </a:r>
          </a:p>
        </p:txBody>
      </p:sp>
      <p:sp>
        <p:nvSpPr>
          <p:cNvPr id="4" name="Holder 4"/>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38100">
              <a:lnSpc>
                <a:spcPts val="1425"/>
              </a:lnSpc>
            </a:pPr>
            <a:fld id="{81D60167-4931-47E6-BA6A-407CBD079E47}" type="slidenum">
              <a:rPr dirty="0"/>
              <a:t>‹#›</a:t>
            </a:fld>
            <a:endParaRPr dirty="0"/>
          </a:p>
        </p:txBody>
      </p:sp>
    </p:spTree>
    <p:extLst>
      <p:ext uri="{BB962C8B-B14F-4D97-AF65-F5344CB8AC3E}">
        <p14:creationId xmlns:p14="http://schemas.microsoft.com/office/powerpoint/2010/main" val="11482517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9144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grpSp>
      <p:sp>
        <p:nvSpPr>
          <p:cNvPr id="2" name="Title 1"/>
          <p:cNvSpPr>
            <a:spLocks noGrp="1"/>
          </p:cNvSpPr>
          <p:nvPr>
            <p:ph type="ctrTitle"/>
          </p:nvPr>
        </p:nvSpPr>
        <p:spPr>
          <a:xfrm>
            <a:off x="1130300" y="2404534"/>
            <a:ext cx="5825202" cy="1646302"/>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4050834"/>
            <a:ext cx="5825202" cy="1096899"/>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329169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B616B1-D7D0-4D74-BAED-E92D16570C6A}"/>
              </a:ext>
            </a:extLst>
          </p:cNvPr>
          <p:cNvSpPr>
            <a:spLocks noGrp="1"/>
          </p:cNvSpPr>
          <p:nvPr>
            <p:ph type="dt" sz="half" idx="10"/>
          </p:nvPr>
        </p:nvSpPr>
        <p:spPr/>
        <p:txBody>
          <a:bodyPr/>
          <a:lstStyle>
            <a:lvl1pPr>
              <a:defRPr dirty="0"/>
            </a:lvl1pPr>
          </a:lstStyle>
          <a:p>
            <a:pPr>
              <a:defRPr/>
            </a:pPr>
            <a:endParaRPr lang="en-US"/>
          </a:p>
        </p:txBody>
      </p:sp>
      <p:sp>
        <p:nvSpPr>
          <p:cNvPr id="5" name="Footer Placeholder 4">
            <a:extLst>
              <a:ext uri="{FF2B5EF4-FFF2-40B4-BE49-F238E27FC236}">
                <a16:creationId xmlns:a16="http://schemas.microsoft.com/office/drawing/2014/main" id="{858CB359-224D-40BE-BD6A-6B8B1419F6BE}"/>
              </a:ext>
            </a:extLst>
          </p:cNvPr>
          <p:cNvSpPr>
            <a:spLocks noGrp="1"/>
          </p:cNvSpPr>
          <p:nvPr>
            <p:ph type="ftr" sz="quarter" idx="11"/>
          </p:nvPr>
        </p:nvSpPr>
        <p:spPr/>
        <p:txBody>
          <a:bodyPr/>
          <a:lstStyle>
            <a:lvl1pPr>
              <a:defRPr dirty="0"/>
            </a:lvl1pPr>
          </a:lstStyle>
          <a:p>
            <a:pPr>
              <a:defRPr/>
            </a:pPr>
            <a:endParaRPr lang="en-US"/>
          </a:p>
        </p:txBody>
      </p:sp>
      <p:sp>
        <p:nvSpPr>
          <p:cNvPr id="6" name="Slide Number Placeholder 5">
            <a:extLst>
              <a:ext uri="{FF2B5EF4-FFF2-40B4-BE49-F238E27FC236}">
                <a16:creationId xmlns:a16="http://schemas.microsoft.com/office/drawing/2014/main" id="{285F9C00-D183-490F-85B6-3B8BAE9C0B75}"/>
              </a:ext>
            </a:extLst>
          </p:cNvPr>
          <p:cNvSpPr>
            <a:spLocks noGrp="1"/>
          </p:cNvSpPr>
          <p:nvPr>
            <p:ph type="sldNum" sz="quarter" idx="12"/>
          </p:nvPr>
        </p:nvSpPr>
        <p:spPr/>
        <p:txBody>
          <a:bodyPr/>
          <a:lstStyle>
            <a:lvl1pPr>
              <a:defRPr smtClean="0"/>
            </a:lvl1pPr>
          </a:lstStyle>
          <a:p>
            <a:pPr>
              <a:defRPr/>
            </a:pPr>
            <a:fld id="{9E3AA627-EA7F-4165-8AF5-2A6E0E5B5A0C}"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1445489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1465084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68"/>
            <a:ext cx="6447501" cy="1826581"/>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8604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9272212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2160589"/>
            <a:ext cx="3138026"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72A764-7848-4C49-95AF-AE623A4848EF}" type="datetimeFigureOut">
              <a:rPr lang="en-CA" smtClean="0"/>
              <a:t>2026-01-14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38961607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2160983"/>
            <a:ext cx="3139217"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737246"/>
            <a:ext cx="31392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2160983"/>
            <a:ext cx="3139214"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737246"/>
            <a:ext cx="313921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72A764-7848-4C49-95AF-AE623A4848EF}" type="datetimeFigureOut">
              <a:rPr lang="en-CA" smtClean="0"/>
              <a:t>2026-01-14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1427278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72A764-7848-4C49-95AF-AE623A4848EF}" type="datetimeFigureOut">
              <a:rPr lang="en-CA" smtClean="0"/>
              <a:t>2026-01-14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17521502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72A764-7848-4C49-95AF-AE623A4848EF}" type="datetimeFigureOut">
              <a:rPr lang="en-CA" smtClean="0"/>
              <a:t>2026-01-14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33735850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514925"/>
            <a:ext cx="3385156"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F72A764-7848-4C49-95AF-AE623A4848EF}" type="datetimeFigureOut">
              <a:rPr lang="en-CA" smtClean="0"/>
              <a:t>2026-01-14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19518406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609600"/>
            <a:ext cx="6447501" cy="384571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5367338"/>
            <a:ext cx="6447500" cy="67402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F72A764-7848-4C49-95AF-AE623A4848EF}" type="datetimeFigureOut">
              <a:rPr lang="en-CA" smtClean="0"/>
              <a:t>2026-01-14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17865687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30945986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
        <p:nvSpPr>
          <p:cNvPr id="20" name="TextBox 19"/>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2100" dirty="0">
              <a:solidFill>
                <a:schemeClr val="accent1">
                  <a:lumMod val="60000"/>
                  <a:lumOff val="40000"/>
                </a:schemeClr>
              </a:solidFill>
              <a:latin typeface="Arial"/>
            </a:endParaRPr>
          </a:p>
        </p:txBody>
      </p:sp>
    </p:spTree>
    <p:extLst>
      <p:ext uri="{BB962C8B-B14F-4D97-AF65-F5344CB8AC3E}">
        <p14:creationId xmlns:p14="http://schemas.microsoft.com/office/powerpoint/2010/main" val="2180616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a:extLst>
              <a:ext uri="{FF2B5EF4-FFF2-40B4-BE49-F238E27FC236}">
                <a16:creationId xmlns:a16="http://schemas.microsoft.com/office/drawing/2014/main" id="{D606FD9C-D30C-48AB-B765-5E42499D974A}"/>
              </a:ext>
            </a:extLst>
          </p:cNvPr>
          <p:cNvSpPr>
            <a:spLocks noGrp="1"/>
          </p:cNvSpPr>
          <p:nvPr>
            <p:ph type="dt" sz="half" idx="10"/>
          </p:nvPr>
        </p:nvSpPr>
        <p:spPr/>
        <p:txBody>
          <a:bodyPr/>
          <a:lstStyle>
            <a:lvl1pPr>
              <a:defRPr dirty="0"/>
            </a:lvl1pPr>
          </a:lstStyle>
          <a:p>
            <a:pPr>
              <a:defRPr/>
            </a:pPr>
            <a:endParaRPr lang="en-US"/>
          </a:p>
        </p:txBody>
      </p:sp>
      <p:sp>
        <p:nvSpPr>
          <p:cNvPr id="5" name="Footer Placeholder 4">
            <a:extLst>
              <a:ext uri="{FF2B5EF4-FFF2-40B4-BE49-F238E27FC236}">
                <a16:creationId xmlns:a16="http://schemas.microsoft.com/office/drawing/2014/main" id="{B37905AD-BE10-462B-96C9-6172519ED746}"/>
              </a:ext>
            </a:extLst>
          </p:cNvPr>
          <p:cNvSpPr>
            <a:spLocks noGrp="1"/>
          </p:cNvSpPr>
          <p:nvPr>
            <p:ph type="ftr" sz="quarter" idx="11"/>
          </p:nvPr>
        </p:nvSpPr>
        <p:spPr/>
        <p:txBody>
          <a:bodyPr/>
          <a:lstStyle>
            <a:lvl1pPr>
              <a:defRPr dirty="0"/>
            </a:lvl1pPr>
          </a:lstStyle>
          <a:p>
            <a:pPr>
              <a:defRPr/>
            </a:pPr>
            <a:endParaRPr lang="en-US"/>
          </a:p>
        </p:txBody>
      </p:sp>
      <p:sp>
        <p:nvSpPr>
          <p:cNvPr id="6" name="Slide Number Placeholder 5">
            <a:extLst>
              <a:ext uri="{FF2B5EF4-FFF2-40B4-BE49-F238E27FC236}">
                <a16:creationId xmlns:a16="http://schemas.microsoft.com/office/drawing/2014/main" id="{C00B39C4-F883-44B8-8AFC-CABAAE03F005}"/>
              </a:ext>
            </a:extLst>
          </p:cNvPr>
          <p:cNvSpPr>
            <a:spLocks noGrp="1"/>
          </p:cNvSpPr>
          <p:nvPr>
            <p:ph type="sldNum" sz="quarter" idx="12"/>
          </p:nvPr>
        </p:nvSpPr>
        <p:spPr/>
        <p:txBody>
          <a:bodyPr/>
          <a:lstStyle>
            <a:lvl1pPr>
              <a:defRPr smtClean="0"/>
            </a:lvl1pPr>
          </a:lstStyle>
          <a:p>
            <a:pPr>
              <a:defRPr/>
            </a:pPr>
            <a:fld id="{9067917D-AFF2-41DB-AA79-2401C3C417ED}"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37150978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38952392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515351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609600"/>
            <a:ext cx="6441152"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4746858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10536134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609600"/>
            <a:ext cx="978557"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609600"/>
            <a:ext cx="5295113"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72A764-7848-4C49-95AF-AE623A4848EF}" type="datetimeFigureOut">
              <a:rPr lang="en-CA" smtClean="0"/>
              <a:t>2026-01-14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6BD4A05E-3204-4BDE-A8BD-D87E0DA85054}" type="slidenum">
              <a:rPr lang="en-CA" smtClean="0"/>
              <a:t>‹#›</a:t>
            </a:fld>
            <a:endParaRPr lang="en-CA"/>
          </a:p>
        </p:txBody>
      </p:sp>
    </p:spTree>
    <p:extLst>
      <p:ext uri="{BB962C8B-B14F-4D97-AF65-F5344CB8AC3E}">
        <p14:creationId xmlns:p14="http://schemas.microsoft.com/office/powerpoint/2010/main" val="339821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2743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2743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DF9592-0F83-411D-A332-5553CB773058}"/>
              </a:ext>
            </a:extLst>
          </p:cNvPr>
          <p:cNvSpPr>
            <a:spLocks noGrp="1"/>
          </p:cNvSpPr>
          <p:nvPr>
            <p:ph type="dt" sz="half" idx="10"/>
          </p:nvPr>
        </p:nvSpPr>
        <p:spPr/>
        <p:txBody>
          <a:bodyPr/>
          <a:lstStyle>
            <a:lvl1pPr>
              <a:defRPr dirty="0"/>
            </a:lvl1pPr>
          </a:lstStyle>
          <a:p>
            <a:pPr>
              <a:defRPr/>
            </a:pPr>
            <a:endParaRPr lang="en-US"/>
          </a:p>
        </p:txBody>
      </p:sp>
      <p:sp>
        <p:nvSpPr>
          <p:cNvPr id="6" name="Footer Placeholder 5">
            <a:extLst>
              <a:ext uri="{FF2B5EF4-FFF2-40B4-BE49-F238E27FC236}">
                <a16:creationId xmlns:a16="http://schemas.microsoft.com/office/drawing/2014/main" id="{C46719A3-31E2-47C6-8E2B-0C1346A517F1}"/>
              </a:ext>
            </a:extLst>
          </p:cNvPr>
          <p:cNvSpPr>
            <a:spLocks noGrp="1"/>
          </p:cNvSpPr>
          <p:nvPr>
            <p:ph type="ftr" sz="quarter" idx="11"/>
          </p:nvPr>
        </p:nvSpPr>
        <p:spPr/>
        <p:txBody>
          <a:bodyPr/>
          <a:lstStyle>
            <a:lvl1pPr>
              <a:defRPr dirty="0"/>
            </a:lvl1pPr>
          </a:lstStyle>
          <a:p>
            <a:pPr>
              <a:defRPr/>
            </a:pPr>
            <a:endParaRPr lang="en-US"/>
          </a:p>
        </p:txBody>
      </p:sp>
      <p:sp>
        <p:nvSpPr>
          <p:cNvPr id="7" name="Slide Number Placeholder 6">
            <a:extLst>
              <a:ext uri="{FF2B5EF4-FFF2-40B4-BE49-F238E27FC236}">
                <a16:creationId xmlns:a16="http://schemas.microsoft.com/office/drawing/2014/main" id="{E206C87E-98CA-41B9-9A43-9A210E2D22E6}"/>
              </a:ext>
            </a:extLst>
          </p:cNvPr>
          <p:cNvSpPr>
            <a:spLocks noGrp="1"/>
          </p:cNvSpPr>
          <p:nvPr>
            <p:ph type="sldNum" sz="quarter" idx="12"/>
          </p:nvPr>
        </p:nvSpPr>
        <p:spPr/>
        <p:txBody>
          <a:bodyPr/>
          <a:lstStyle>
            <a:lvl1pPr>
              <a:defRPr smtClean="0"/>
            </a:lvl1pPr>
          </a:lstStyle>
          <a:p>
            <a:pPr>
              <a:defRPr/>
            </a:pPr>
            <a:fld id="{9E0EA88D-FDF7-4FF5-B022-EC08E1525742}"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3422473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4F8645-35A1-480E-B5C0-069086721663}"/>
              </a:ext>
            </a:extLst>
          </p:cNvPr>
          <p:cNvSpPr>
            <a:spLocks noGrp="1"/>
          </p:cNvSpPr>
          <p:nvPr>
            <p:ph type="dt" sz="half" idx="10"/>
          </p:nvPr>
        </p:nvSpPr>
        <p:spPr/>
        <p:txBody>
          <a:bodyPr/>
          <a:lstStyle>
            <a:lvl1pPr>
              <a:defRPr dirty="0"/>
            </a:lvl1pPr>
          </a:lstStyle>
          <a:p>
            <a:pPr>
              <a:defRPr/>
            </a:pPr>
            <a:endParaRPr lang="en-US"/>
          </a:p>
        </p:txBody>
      </p:sp>
      <p:sp>
        <p:nvSpPr>
          <p:cNvPr id="8" name="Footer Placeholder 7">
            <a:extLst>
              <a:ext uri="{FF2B5EF4-FFF2-40B4-BE49-F238E27FC236}">
                <a16:creationId xmlns:a16="http://schemas.microsoft.com/office/drawing/2014/main" id="{815DB405-F2CC-41A8-B27A-CC9FA837569E}"/>
              </a:ext>
            </a:extLst>
          </p:cNvPr>
          <p:cNvSpPr>
            <a:spLocks noGrp="1"/>
          </p:cNvSpPr>
          <p:nvPr>
            <p:ph type="ftr" sz="quarter" idx="11"/>
          </p:nvPr>
        </p:nvSpPr>
        <p:spPr/>
        <p:txBody>
          <a:bodyPr/>
          <a:lstStyle>
            <a:lvl1pPr>
              <a:defRPr dirty="0"/>
            </a:lvl1pPr>
          </a:lstStyle>
          <a:p>
            <a:pPr>
              <a:defRPr/>
            </a:pPr>
            <a:endParaRPr lang="en-US"/>
          </a:p>
        </p:txBody>
      </p:sp>
      <p:sp>
        <p:nvSpPr>
          <p:cNvPr id="9" name="Slide Number Placeholder 8">
            <a:extLst>
              <a:ext uri="{FF2B5EF4-FFF2-40B4-BE49-F238E27FC236}">
                <a16:creationId xmlns:a16="http://schemas.microsoft.com/office/drawing/2014/main" id="{D829A05C-0636-4ED0-BE7C-BF6AC679DC74}"/>
              </a:ext>
            </a:extLst>
          </p:cNvPr>
          <p:cNvSpPr>
            <a:spLocks noGrp="1"/>
          </p:cNvSpPr>
          <p:nvPr>
            <p:ph type="sldNum" sz="quarter" idx="12"/>
          </p:nvPr>
        </p:nvSpPr>
        <p:spPr/>
        <p:txBody>
          <a:bodyPr/>
          <a:lstStyle>
            <a:lvl1pPr>
              <a:defRPr smtClean="0"/>
            </a:lvl1pPr>
          </a:lstStyle>
          <a:p>
            <a:pPr>
              <a:defRPr/>
            </a:pPr>
            <a:fld id="{82F9C9E1-7EF2-4E5F-B8CD-9BC5FC818DCC}"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3873716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57723F-6643-48E3-8DEC-F5E97CC01C09}"/>
              </a:ext>
            </a:extLst>
          </p:cNvPr>
          <p:cNvSpPr>
            <a:spLocks noGrp="1"/>
          </p:cNvSpPr>
          <p:nvPr>
            <p:ph type="dt" sz="half" idx="10"/>
          </p:nvPr>
        </p:nvSpPr>
        <p:spPr/>
        <p:txBody>
          <a:bodyPr/>
          <a:lstStyle>
            <a:lvl1pPr>
              <a:defRPr dirty="0"/>
            </a:lvl1pPr>
          </a:lstStyle>
          <a:p>
            <a:pPr>
              <a:defRPr/>
            </a:pPr>
            <a:endParaRPr lang="en-US"/>
          </a:p>
        </p:txBody>
      </p:sp>
      <p:sp>
        <p:nvSpPr>
          <p:cNvPr id="4" name="Footer Placeholder 3">
            <a:extLst>
              <a:ext uri="{FF2B5EF4-FFF2-40B4-BE49-F238E27FC236}">
                <a16:creationId xmlns:a16="http://schemas.microsoft.com/office/drawing/2014/main" id="{ECBDCDA9-1D0A-4064-9341-7553EBF19D4E}"/>
              </a:ext>
            </a:extLst>
          </p:cNvPr>
          <p:cNvSpPr>
            <a:spLocks noGrp="1"/>
          </p:cNvSpPr>
          <p:nvPr>
            <p:ph type="ftr" sz="quarter" idx="11"/>
          </p:nvPr>
        </p:nvSpPr>
        <p:spPr/>
        <p:txBody>
          <a:bodyPr/>
          <a:lstStyle>
            <a:lvl1pPr>
              <a:defRPr dirty="0"/>
            </a:lvl1pPr>
          </a:lstStyle>
          <a:p>
            <a:pPr>
              <a:defRPr/>
            </a:pPr>
            <a:endParaRPr lang="en-US"/>
          </a:p>
        </p:txBody>
      </p:sp>
      <p:sp>
        <p:nvSpPr>
          <p:cNvPr id="5" name="Slide Number Placeholder 4">
            <a:extLst>
              <a:ext uri="{FF2B5EF4-FFF2-40B4-BE49-F238E27FC236}">
                <a16:creationId xmlns:a16="http://schemas.microsoft.com/office/drawing/2014/main" id="{F8D7789E-2A36-4347-8C70-7939C8CA6504}"/>
              </a:ext>
            </a:extLst>
          </p:cNvPr>
          <p:cNvSpPr>
            <a:spLocks noGrp="1"/>
          </p:cNvSpPr>
          <p:nvPr>
            <p:ph type="sldNum" sz="quarter" idx="12"/>
          </p:nvPr>
        </p:nvSpPr>
        <p:spPr/>
        <p:txBody>
          <a:bodyPr/>
          <a:lstStyle>
            <a:lvl1pPr>
              <a:defRPr smtClean="0"/>
            </a:lvl1pPr>
          </a:lstStyle>
          <a:p>
            <a:pPr>
              <a:defRPr/>
            </a:pPr>
            <a:fld id="{35E4E3B7-2FCC-4F2F-8358-B97F086D6915}"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2495602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DACA4D-2C7B-4DA7-917D-502E35FC34A8}"/>
              </a:ext>
            </a:extLst>
          </p:cNvPr>
          <p:cNvSpPr>
            <a:spLocks noGrp="1"/>
          </p:cNvSpPr>
          <p:nvPr>
            <p:ph type="dt" sz="half" idx="10"/>
          </p:nvPr>
        </p:nvSpPr>
        <p:spPr/>
        <p:txBody>
          <a:bodyPr/>
          <a:lstStyle>
            <a:lvl1pPr>
              <a:defRPr dirty="0"/>
            </a:lvl1pPr>
          </a:lstStyle>
          <a:p>
            <a:pPr>
              <a:defRPr/>
            </a:pPr>
            <a:endParaRPr lang="en-US"/>
          </a:p>
        </p:txBody>
      </p:sp>
      <p:sp>
        <p:nvSpPr>
          <p:cNvPr id="3" name="Footer Placeholder 2">
            <a:extLst>
              <a:ext uri="{FF2B5EF4-FFF2-40B4-BE49-F238E27FC236}">
                <a16:creationId xmlns:a16="http://schemas.microsoft.com/office/drawing/2014/main" id="{EC72FF42-AA14-4AD3-921A-830247A9A258}"/>
              </a:ext>
            </a:extLst>
          </p:cNvPr>
          <p:cNvSpPr>
            <a:spLocks noGrp="1"/>
          </p:cNvSpPr>
          <p:nvPr>
            <p:ph type="ftr" sz="quarter" idx="11"/>
          </p:nvPr>
        </p:nvSpPr>
        <p:spPr/>
        <p:txBody>
          <a:bodyPr/>
          <a:lstStyle>
            <a:lvl1pPr>
              <a:defRPr dirty="0"/>
            </a:lvl1pPr>
          </a:lstStyle>
          <a:p>
            <a:pPr>
              <a:defRPr/>
            </a:pPr>
            <a:endParaRPr lang="en-US"/>
          </a:p>
        </p:txBody>
      </p:sp>
      <p:sp>
        <p:nvSpPr>
          <p:cNvPr id="4" name="Slide Number Placeholder 3">
            <a:extLst>
              <a:ext uri="{FF2B5EF4-FFF2-40B4-BE49-F238E27FC236}">
                <a16:creationId xmlns:a16="http://schemas.microsoft.com/office/drawing/2014/main" id="{69BBA2F4-1E20-4CCE-ADBB-773EA71CE901}"/>
              </a:ext>
            </a:extLst>
          </p:cNvPr>
          <p:cNvSpPr>
            <a:spLocks noGrp="1"/>
          </p:cNvSpPr>
          <p:nvPr>
            <p:ph type="sldNum" sz="quarter" idx="12"/>
          </p:nvPr>
        </p:nvSpPr>
        <p:spPr/>
        <p:txBody>
          <a:bodyPr/>
          <a:lstStyle>
            <a:lvl1pPr>
              <a:defRPr smtClean="0"/>
            </a:lvl1pPr>
          </a:lstStyle>
          <a:p>
            <a:pPr>
              <a:defRPr/>
            </a:pPr>
            <a:fld id="{BE181E21-68C1-40AA-9FAD-FE0BF2F041F6}"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1880033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9EBBAEE-EECA-492F-8820-819DBEC2BF50}"/>
              </a:ext>
            </a:extLst>
          </p:cNvPr>
          <p:cNvSpPr>
            <a:spLocks noGrp="1"/>
          </p:cNvSpPr>
          <p:nvPr>
            <p:ph type="dt" sz="half" idx="10"/>
          </p:nvPr>
        </p:nvSpPr>
        <p:spPr/>
        <p:txBody>
          <a:bodyPr/>
          <a:lstStyle>
            <a:lvl1pPr>
              <a:defRPr dirty="0"/>
            </a:lvl1pPr>
          </a:lstStyle>
          <a:p>
            <a:pPr>
              <a:defRPr/>
            </a:pPr>
            <a:endParaRPr lang="en-US"/>
          </a:p>
        </p:txBody>
      </p:sp>
      <p:sp>
        <p:nvSpPr>
          <p:cNvPr id="6" name="Footer Placeholder 5">
            <a:extLst>
              <a:ext uri="{FF2B5EF4-FFF2-40B4-BE49-F238E27FC236}">
                <a16:creationId xmlns:a16="http://schemas.microsoft.com/office/drawing/2014/main" id="{B392CE96-F16C-4620-8A48-83CB1128579B}"/>
              </a:ext>
            </a:extLst>
          </p:cNvPr>
          <p:cNvSpPr>
            <a:spLocks noGrp="1"/>
          </p:cNvSpPr>
          <p:nvPr>
            <p:ph type="ftr" sz="quarter" idx="11"/>
          </p:nvPr>
        </p:nvSpPr>
        <p:spPr/>
        <p:txBody>
          <a:bodyPr/>
          <a:lstStyle>
            <a:lvl1pPr>
              <a:defRPr dirty="0"/>
            </a:lvl1pPr>
          </a:lstStyle>
          <a:p>
            <a:pPr>
              <a:defRPr/>
            </a:pPr>
            <a:endParaRPr lang="en-US"/>
          </a:p>
        </p:txBody>
      </p:sp>
      <p:sp>
        <p:nvSpPr>
          <p:cNvPr id="7" name="Slide Number Placeholder 6">
            <a:extLst>
              <a:ext uri="{FF2B5EF4-FFF2-40B4-BE49-F238E27FC236}">
                <a16:creationId xmlns:a16="http://schemas.microsoft.com/office/drawing/2014/main" id="{81E9E54A-4070-46B0-9F09-888ECD144618}"/>
              </a:ext>
            </a:extLst>
          </p:cNvPr>
          <p:cNvSpPr>
            <a:spLocks noGrp="1"/>
          </p:cNvSpPr>
          <p:nvPr>
            <p:ph type="sldNum" sz="quarter" idx="12"/>
          </p:nvPr>
        </p:nvSpPr>
        <p:spPr/>
        <p:txBody>
          <a:bodyPr/>
          <a:lstStyle>
            <a:lvl1pPr>
              <a:defRPr smtClean="0"/>
            </a:lvl1pPr>
          </a:lstStyle>
          <a:p>
            <a:pPr>
              <a:defRPr/>
            </a:pPr>
            <a:fld id="{9360A817-5626-4EE8-9E73-8CB5FE38DF82}" type="slidenum">
              <a:rPr lang="en-US" altLang="en-US"/>
              <a:pPr>
                <a:defRPr/>
              </a:pPr>
              <a:t>‹#›</a:t>
            </a:fld>
            <a:endParaRPr lang="en-US" altLang="en-US">
              <a:solidFill>
                <a:schemeClr val="tx1"/>
              </a:solidFill>
            </a:endParaRPr>
          </a:p>
        </p:txBody>
      </p:sp>
    </p:spTree>
    <p:extLst>
      <p:ext uri="{BB962C8B-B14F-4D97-AF65-F5344CB8AC3E}">
        <p14:creationId xmlns:p14="http://schemas.microsoft.com/office/powerpoint/2010/main" val="3799734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3.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4.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69768F2-F882-4AF8-8226-68DCEFA41561}"/>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E302ABD-695E-4F74-B881-61E858683E46}"/>
              </a:ext>
            </a:extLst>
          </p:cNvPr>
          <p:cNvSpPr>
            <a:spLocks noGrp="1" noChangeArrowheads="1"/>
          </p:cNvSpPr>
          <p:nvPr>
            <p:ph type="body" idx="1"/>
          </p:nvPr>
        </p:nvSpPr>
        <p:spPr bwMode="auto">
          <a:xfrm>
            <a:off x="685800" y="1981200"/>
            <a:ext cx="7772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a:extLst>
              <a:ext uri="{FF2B5EF4-FFF2-40B4-BE49-F238E27FC236}">
                <a16:creationId xmlns:a16="http://schemas.microsoft.com/office/drawing/2014/main" id="{1126F5C2-B13B-4ED6-A2C4-5C81CF1E1155}"/>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200" dirty="0">
                <a:solidFill>
                  <a:schemeClr val="bg1"/>
                </a:solidFill>
                <a:latin typeface="Arial" charset="0"/>
                <a:ea typeface="ＭＳ Ｐゴシック" pitchFamily="-80" charset="-128"/>
              </a:defRPr>
            </a:lvl1pPr>
          </a:lstStyle>
          <a:p>
            <a:pPr>
              <a:defRPr/>
            </a:pPr>
            <a:endParaRPr lang="en-US"/>
          </a:p>
        </p:txBody>
      </p:sp>
      <p:pic>
        <p:nvPicPr>
          <p:cNvPr id="8" name="Picture 7" descr="South Glengarry Powerpoint Tartan Tagline.png">
            <a:extLst>
              <a:ext uri="{FF2B5EF4-FFF2-40B4-BE49-F238E27FC236}">
                <a16:creationId xmlns:a16="http://schemas.microsoft.com/office/drawing/2014/main" id="{2D8FB0F1-1A40-42BE-B2F2-F2BDA5A0C717}"/>
              </a:ext>
            </a:extLst>
          </p:cNvPr>
          <p:cNvPicPr>
            <a:picLocks noChangeAspect="1"/>
          </p:cNvPicPr>
          <p:nvPr userDrawn="1"/>
        </p:nvPicPr>
        <p:blipFill>
          <a:blip r:embed="rId14" cstate="print"/>
          <a:srcRect l="18179" t="73744" r="3231"/>
          <a:stretch>
            <a:fillRect/>
          </a:stretch>
        </p:blipFill>
        <p:spPr>
          <a:xfrm>
            <a:off x="3829" y="4960366"/>
            <a:ext cx="9144000" cy="1925018"/>
          </a:xfrm>
          <a:prstGeom prst="rect">
            <a:avLst/>
          </a:prstGeom>
          <a:effectLst>
            <a:softEdge rad="12700"/>
          </a:effectLst>
        </p:spPr>
      </p:pic>
      <p:sp>
        <p:nvSpPr>
          <p:cNvPr id="2" name="Rectangle 4">
            <a:extLst>
              <a:ext uri="{FF2B5EF4-FFF2-40B4-BE49-F238E27FC236}">
                <a16:creationId xmlns:a16="http://schemas.microsoft.com/office/drawing/2014/main" id="{A487E9F7-9E32-47D5-AD05-A6136C7E2EEB}"/>
              </a:ext>
            </a:extLst>
          </p:cNvPr>
          <p:cNvSpPr>
            <a:spLocks noGrp="1" noChangeArrowheads="1"/>
          </p:cNvSpPr>
          <p:nvPr>
            <p:ph type="dt" sz="half" idx="2"/>
          </p:nvPr>
        </p:nvSpPr>
        <p:spPr bwMode="auto">
          <a:xfrm>
            <a:off x="6400800" y="6553200"/>
            <a:ext cx="16002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000" dirty="0">
                <a:solidFill>
                  <a:schemeClr val="bg1"/>
                </a:solidFill>
                <a:latin typeface="Arial" charset="0"/>
                <a:ea typeface="ＭＳ Ｐゴシック" pitchFamily="-80" charset="-128"/>
              </a:defRPr>
            </a:lvl1pPr>
          </a:lstStyle>
          <a:p>
            <a:pPr>
              <a:defRPr/>
            </a:pPr>
            <a:endParaRPr lang="en-US"/>
          </a:p>
        </p:txBody>
      </p:sp>
      <p:sp>
        <p:nvSpPr>
          <p:cNvPr id="1030" name="Rectangle 6">
            <a:extLst>
              <a:ext uri="{FF2B5EF4-FFF2-40B4-BE49-F238E27FC236}">
                <a16:creationId xmlns:a16="http://schemas.microsoft.com/office/drawing/2014/main" id="{99E7C74F-8654-4357-BF51-9D26A2A94B99}"/>
              </a:ext>
            </a:extLst>
          </p:cNvPr>
          <p:cNvSpPr>
            <a:spLocks noGrp="1" noChangeArrowheads="1"/>
          </p:cNvSpPr>
          <p:nvPr>
            <p:ph type="sldNum" sz="quarter" idx="4"/>
          </p:nvPr>
        </p:nvSpPr>
        <p:spPr bwMode="auto">
          <a:xfrm>
            <a:off x="7010400" y="6553200"/>
            <a:ext cx="19050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smtClean="0">
                <a:solidFill>
                  <a:schemeClr val="bg1"/>
                </a:solidFill>
              </a:defRPr>
            </a:lvl1pPr>
          </a:lstStyle>
          <a:p>
            <a:pPr>
              <a:defRPr/>
            </a:pPr>
            <a:fld id="{95F51CFA-6793-488F-99E0-D283140BBC1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221" r:id="rId1"/>
    <p:sldLayoutId id="2147484222" r:id="rId2"/>
    <p:sldLayoutId id="2147484223" r:id="rId3"/>
    <p:sldLayoutId id="2147484224" r:id="rId4"/>
    <p:sldLayoutId id="2147484225" r:id="rId5"/>
    <p:sldLayoutId id="2147484226" r:id="rId6"/>
    <p:sldLayoutId id="2147484227" r:id="rId7"/>
    <p:sldLayoutId id="2147484228" r:id="rId8"/>
    <p:sldLayoutId id="2147484229" r:id="rId9"/>
    <p:sldLayoutId id="2147484230" r:id="rId10"/>
    <p:sldLayoutId id="2147484231" r:id="rId11"/>
    <p:sldLayoutId id="2147484232" r:id="rId12"/>
  </p:sldLayoutIdLst>
  <p:txStyles>
    <p:title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B1BC25-4743-D65F-8751-BBDD97BDACE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3035877-E1BB-1E6A-A06A-6140289EEF5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AEBB19C-BA78-2261-A177-56EB4B4337E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1C8322F6-1C60-46CF-968C-BC20E470F443}" type="datetimeFigureOut">
              <a:rPr lang="en-US" smtClean="0"/>
              <a:t>1/14/2026</a:t>
            </a:fld>
            <a:endParaRPr lang="en-US"/>
          </a:p>
        </p:txBody>
      </p:sp>
      <p:sp>
        <p:nvSpPr>
          <p:cNvPr id="5" name="Footer Placeholder 4">
            <a:extLst>
              <a:ext uri="{FF2B5EF4-FFF2-40B4-BE49-F238E27FC236}">
                <a16:creationId xmlns:a16="http://schemas.microsoft.com/office/drawing/2014/main" id="{2F42A939-3570-2034-E2DD-29B9292CE97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E2EA0DE-8B79-490D-8601-47E4B9E600A1}"/>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5EEB83C2-341F-4C28-A243-1C56DDDA54D3}" type="slidenum">
              <a:rPr lang="en-US" smtClean="0"/>
              <a:t>‹#›</a:t>
            </a:fld>
            <a:endParaRPr lang="en-US"/>
          </a:p>
        </p:txBody>
      </p:sp>
    </p:spTree>
    <p:extLst>
      <p:ext uri="{BB962C8B-B14F-4D97-AF65-F5344CB8AC3E}">
        <p14:creationId xmlns:p14="http://schemas.microsoft.com/office/powerpoint/2010/main" val="2249503606"/>
      </p:ext>
    </p:extLst>
  </p:cSld>
  <p:clrMap bg1="lt1" tx1="dk1" bg2="lt2" tx2="dk2" accent1="accent1" accent2="accent2" accent3="accent3" accent4="accent4" accent5="accent5" accent6="accent6" hlink="hlink" folHlink="folHlink"/>
  <p:sldLayoutIdLst>
    <p:sldLayoutId id="2147484234" r:id="rId1"/>
    <p:sldLayoutId id="2147484235" r:id="rId2"/>
    <p:sldLayoutId id="2147484236" r:id="rId3"/>
    <p:sldLayoutId id="2147484237" r:id="rId4"/>
    <p:sldLayoutId id="2147484238" r:id="rId5"/>
    <p:sldLayoutId id="2147484239" r:id="rId6"/>
    <p:sldLayoutId id="2147484240" r:id="rId7"/>
    <p:sldLayoutId id="2147484241" r:id="rId8"/>
    <p:sldLayoutId id="2147484242" r:id="rId9"/>
    <p:sldLayoutId id="2147484243" r:id="rId10"/>
    <p:sldLayoutId id="214748424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897536" y="2815468"/>
            <a:ext cx="3348926" cy="696595"/>
          </a:xfrm>
          <a:prstGeom prst="rect">
            <a:avLst/>
          </a:prstGeom>
        </p:spPr>
        <p:txBody>
          <a:bodyPr wrap="square" lIns="0" tIns="0" rIns="0" bIns="0">
            <a:spAutoFit/>
          </a:bodyPr>
          <a:lstStyle>
            <a:lvl1pPr>
              <a:defRPr sz="4400" b="1" i="0">
                <a:solidFill>
                  <a:srgbClr val="000099"/>
                </a:solidFill>
                <a:latin typeface="Arial"/>
                <a:cs typeface="Arial"/>
              </a:defRPr>
            </a:lvl1pPr>
          </a:lstStyle>
          <a:p>
            <a:endParaRPr/>
          </a:p>
        </p:txBody>
      </p:sp>
      <p:sp>
        <p:nvSpPr>
          <p:cNvPr id="3" name="Holder 3"/>
          <p:cNvSpPr>
            <a:spLocks noGrp="1"/>
          </p:cNvSpPr>
          <p:nvPr>
            <p:ph type="body" idx="1"/>
          </p:nvPr>
        </p:nvSpPr>
        <p:spPr>
          <a:xfrm>
            <a:off x="489089" y="1249349"/>
            <a:ext cx="8165820" cy="27463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78714" y="6569115"/>
            <a:ext cx="1678939" cy="167004"/>
          </a:xfrm>
          <a:prstGeom prst="rect">
            <a:avLst/>
          </a:prstGeom>
        </p:spPr>
        <p:txBody>
          <a:bodyPr wrap="square" lIns="0" tIns="0" rIns="0" bIns="0">
            <a:spAutoFit/>
          </a:bodyPr>
          <a:lstStyle>
            <a:lvl1pPr>
              <a:defRPr sz="1000" b="1" i="0">
                <a:solidFill>
                  <a:schemeClr val="bg1"/>
                </a:solidFill>
                <a:latin typeface="Arial"/>
                <a:cs typeface="Arial"/>
              </a:defRPr>
            </a:lvl1pPr>
          </a:lstStyle>
          <a:p>
            <a:pPr marL="12700">
              <a:lnSpc>
                <a:spcPct val="100000"/>
              </a:lnSpc>
            </a:pPr>
            <a:r>
              <a:rPr spc="-5" dirty="0"/>
              <a:t>Gagnon Walker Domes</a:t>
            </a:r>
            <a:r>
              <a:rPr spc="-75" dirty="0"/>
              <a:t> </a:t>
            </a:r>
            <a:r>
              <a:rPr spc="-5" dirty="0"/>
              <a:t>Ltd.</a:t>
            </a:r>
          </a:p>
        </p:txBody>
      </p:sp>
      <p:sp>
        <p:nvSpPr>
          <p:cNvPr id="5" name="Holder 5"/>
          <p:cNvSpPr>
            <a:spLocks noGrp="1"/>
          </p:cNvSpPr>
          <p:nvPr>
            <p:ph type="dt" sz="half" idx="6"/>
          </p:nvPr>
        </p:nvSpPr>
        <p:spPr>
          <a:xfrm>
            <a:off x="4192360" y="6586065"/>
            <a:ext cx="999489" cy="167004"/>
          </a:xfrm>
          <a:prstGeom prst="rect">
            <a:avLst/>
          </a:prstGeom>
        </p:spPr>
        <p:txBody>
          <a:bodyPr wrap="square" lIns="0" tIns="0" rIns="0" bIns="0">
            <a:spAutoFit/>
          </a:bodyPr>
          <a:lstStyle>
            <a:lvl1pPr>
              <a:defRPr sz="1000" b="0" i="0">
                <a:solidFill>
                  <a:schemeClr val="bg1"/>
                </a:solidFill>
                <a:latin typeface="Arial"/>
                <a:cs typeface="Arial"/>
              </a:defRPr>
            </a:lvl1pPr>
          </a:lstStyle>
          <a:p>
            <a:pPr marL="12700">
              <a:lnSpc>
                <a:spcPct val="100000"/>
              </a:lnSpc>
            </a:pPr>
            <a:r>
              <a:rPr spc="-5" dirty="0"/>
              <a:t>January </a:t>
            </a:r>
            <a:r>
              <a:rPr spc="-10" dirty="0"/>
              <a:t>12,</a:t>
            </a:r>
            <a:r>
              <a:rPr spc="-75" dirty="0"/>
              <a:t> </a:t>
            </a:r>
            <a:r>
              <a:rPr spc="-10" dirty="0"/>
              <a:t>2026</a:t>
            </a:r>
          </a:p>
        </p:txBody>
      </p:sp>
      <p:sp>
        <p:nvSpPr>
          <p:cNvPr id="6" name="Holder 6"/>
          <p:cNvSpPr>
            <a:spLocks noGrp="1"/>
          </p:cNvSpPr>
          <p:nvPr>
            <p:ph type="sldNum" sz="quarter" idx="7"/>
          </p:nvPr>
        </p:nvSpPr>
        <p:spPr>
          <a:xfrm>
            <a:off x="8842221" y="6555995"/>
            <a:ext cx="247015" cy="196215"/>
          </a:xfrm>
          <a:prstGeom prst="rect">
            <a:avLst/>
          </a:prstGeom>
        </p:spPr>
        <p:txBody>
          <a:bodyPr wrap="square" lIns="0" tIns="0" rIns="0" bIns="0">
            <a:spAutoFit/>
          </a:bodyPr>
          <a:lstStyle>
            <a:lvl1pPr>
              <a:defRPr sz="1200" b="0" i="0">
                <a:solidFill>
                  <a:schemeClr val="bg1"/>
                </a:solidFill>
                <a:latin typeface="Arial"/>
                <a:cs typeface="Arial"/>
              </a:defRPr>
            </a:lvl1pPr>
          </a:lstStyle>
          <a:p>
            <a:pPr marL="38100">
              <a:lnSpc>
                <a:spcPts val="1425"/>
              </a:lnSpc>
            </a:pPr>
            <a:fld id="{81D60167-4931-47E6-BA6A-407CBD079E47}" type="slidenum">
              <a:rPr dirty="0"/>
              <a:t>‹#›</a:t>
            </a:fld>
            <a:endParaRPr dirty="0"/>
          </a:p>
        </p:txBody>
      </p:sp>
    </p:spTree>
    <p:extLst>
      <p:ext uri="{BB962C8B-B14F-4D97-AF65-F5344CB8AC3E}">
        <p14:creationId xmlns:p14="http://schemas.microsoft.com/office/powerpoint/2010/main" val="2032681089"/>
      </p:ext>
    </p:extLst>
  </p:cSld>
  <p:clrMap bg1="lt1" tx1="dk1" bg2="lt2" tx2="dk2" accent1="accent1" accent2="accent2" accent3="accent3" accent4="accent4" accent5="accent5" accent6="accent6" hlink="hlink" folHlink="folHlink"/>
  <p:sldLayoutIdLst>
    <p:sldLayoutId id="2147484246" r:id="rId1"/>
    <p:sldLayoutId id="2147484247" r:id="rId2"/>
    <p:sldLayoutId id="2147484248" r:id="rId3"/>
    <p:sldLayoutId id="2147484249" r:id="rId4"/>
    <p:sldLayoutId id="2147484250"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9144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sz="2100"/>
            </a:p>
          </p:txBody>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2160590"/>
            <a:ext cx="6447501"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6041363"/>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3F72A764-7848-4C49-95AF-AE623A4848EF}" type="datetimeFigureOut">
              <a:rPr lang="en-CA" smtClean="0"/>
              <a:t>2026-01-14</a:t>
            </a:fld>
            <a:endParaRPr lang="en-CA"/>
          </a:p>
        </p:txBody>
      </p:sp>
      <p:sp>
        <p:nvSpPr>
          <p:cNvPr id="5" name="Footer Placeholder 4"/>
          <p:cNvSpPr>
            <a:spLocks noGrp="1"/>
          </p:cNvSpPr>
          <p:nvPr>
            <p:ph type="ftr" sz="quarter" idx="3"/>
          </p:nvPr>
        </p:nvSpPr>
        <p:spPr>
          <a:xfrm>
            <a:off x="508001" y="6041363"/>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442998" y="6041363"/>
            <a:ext cx="512504" cy="365125"/>
          </a:xfrm>
          <a:prstGeom prst="rect">
            <a:avLst/>
          </a:prstGeom>
        </p:spPr>
        <p:txBody>
          <a:bodyPr vert="horz" lIns="91440" tIns="45720" rIns="91440" bIns="45720" rtlCol="0" anchor="ctr"/>
          <a:lstStyle>
            <a:lvl1pPr algn="r">
              <a:defRPr sz="675">
                <a:solidFill>
                  <a:schemeClr val="accent1"/>
                </a:solidFill>
              </a:defRPr>
            </a:lvl1pPr>
          </a:lstStyle>
          <a:p>
            <a:fld id="{6BD4A05E-3204-4BDE-A8BD-D87E0DA85054}" type="slidenum">
              <a:rPr lang="en-CA" smtClean="0"/>
              <a:t>‹#›</a:t>
            </a:fld>
            <a:endParaRPr lang="en-CA"/>
          </a:p>
        </p:txBody>
      </p:sp>
      <p:sp>
        <p:nvSpPr>
          <p:cNvPr id="9" name="TextBox 8">
            <a:extLst>
              <a:ext uri="{FF2B5EF4-FFF2-40B4-BE49-F238E27FC236}">
                <a16:creationId xmlns:a16="http://schemas.microsoft.com/office/drawing/2014/main" id="{D79A5C03-9560-25D6-EE7A-7D69D7340407}"/>
              </a:ext>
            </a:extLst>
          </p:cNvPr>
          <p:cNvSpPr txBox="1"/>
          <p:nvPr userDrawn="1">
            <p:extLst>
              <p:ext uri="{1162E1C5-73C7-4A58-AE30-91384D911F3F}">
                <p184:classification xmlns:p184="http://schemas.microsoft.com/office/powerpoint/2018/4/main" val="ftr"/>
              </p:ext>
            </p:extLst>
          </p:nvPr>
        </p:nvSpPr>
        <p:spPr>
          <a:xfrm>
            <a:off x="47625" y="6642100"/>
            <a:ext cx="977504" cy="115416"/>
          </a:xfrm>
          <a:prstGeom prst="rect">
            <a:avLst/>
          </a:prstGeom>
        </p:spPr>
        <p:txBody>
          <a:bodyPr horzOverflow="overflow" lIns="0" tIns="0" rIns="0" bIns="0">
            <a:spAutoFit/>
          </a:bodyPr>
          <a:lstStyle/>
          <a:p>
            <a:pPr algn="l"/>
            <a:r>
              <a:rPr lang="en-CA" sz="750">
                <a:solidFill>
                  <a:srgbClr val="000000">
                    <a:alpha val="50000"/>
                  </a:srgbClr>
                </a:solidFill>
                <a:latin typeface="Aptos" panose="020B0004020202020204" pitchFamily="34" charset="0"/>
              </a:rPr>
              <a:t>Data sensitivity - Public</a:t>
            </a:r>
          </a:p>
        </p:txBody>
      </p:sp>
    </p:spTree>
    <p:extLst>
      <p:ext uri="{BB962C8B-B14F-4D97-AF65-F5344CB8AC3E}">
        <p14:creationId xmlns:p14="http://schemas.microsoft.com/office/powerpoint/2010/main" val="1318206483"/>
      </p:ext>
    </p:extLst>
  </p:cSld>
  <p:clrMap bg1="lt1" tx1="dk1" bg2="lt2" tx2="dk2" accent1="accent1" accent2="accent2" accent3="accent3" accent4="accent4" accent5="accent5" accent6="accent6" hlink="hlink" folHlink="folHlink"/>
  <p:sldLayoutIdLst>
    <p:sldLayoutId id="2147484252" r:id="rId1"/>
    <p:sldLayoutId id="2147484253" r:id="rId2"/>
    <p:sldLayoutId id="2147484254" r:id="rId3"/>
    <p:sldLayoutId id="2147484255" r:id="rId4"/>
    <p:sldLayoutId id="2147484256" r:id="rId5"/>
    <p:sldLayoutId id="2147484257" r:id="rId6"/>
    <p:sldLayoutId id="2147484258" r:id="rId7"/>
    <p:sldLayoutId id="2147484259" r:id="rId8"/>
    <p:sldLayoutId id="2147484260" r:id="rId9"/>
    <p:sldLayoutId id="2147484261" r:id="rId10"/>
    <p:sldLayoutId id="2147484262" r:id="rId11"/>
    <p:sldLayoutId id="2147484263" r:id="rId12"/>
    <p:sldLayoutId id="2147484264" r:id="rId13"/>
    <p:sldLayoutId id="2147484265" r:id="rId14"/>
    <p:sldLayoutId id="2147484266" r:id="rId15"/>
    <p:sldLayoutId id="2147484267"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18.emf"/></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26.jpeg"/></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28.jpeg"/></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31.png"/><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tmp"/><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6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0.jpg"/><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48.png"/><Relationship Id="rId2" Type="http://schemas.openxmlformats.org/officeDocument/2006/relationships/image" Target="../media/image40.jpg"/><Relationship Id="rId1" Type="http://schemas.openxmlformats.org/officeDocument/2006/relationships/slideLayout" Target="../slideLayouts/slideLayout25.xml"/><Relationship Id="rId6" Type="http://schemas.openxmlformats.org/officeDocument/2006/relationships/image" Target="../media/image47.jpg"/><Relationship Id="rId5" Type="http://schemas.openxmlformats.org/officeDocument/2006/relationships/image" Target="../media/image46.png"/><Relationship Id="rId4" Type="http://schemas.openxmlformats.org/officeDocument/2006/relationships/image" Target="../media/image45.jpg"/></Relationships>
</file>

<file path=ppt/slides/_rels/slide6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0.jpg"/><Relationship Id="rId1" Type="http://schemas.openxmlformats.org/officeDocument/2006/relationships/slideLayout" Target="../slideLayouts/slideLayout25.xml"/><Relationship Id="rId5" Type="http://schemas.openxmlformats.org/officeDocument/2006/relationships/image" Target="../media/image50.png"/><Relationship Id="rId4" Type="http://schemas.openxmlformats.org/officeDocument/2006/relationships/image" Target="../media/image49.jpg"/></Relationships>
</file>

<file path=ppt/slides/_rels/slide69.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image" Target="../media/image55.tmp"/><Relationship Id="rId2" Type="http://schemas.openxmlformats.org/officeDocument/2006/relationships/image" Target="../media/image40.jpg"/><Relationship Id="rId1" Type="http://schemas.openxmlformats.org/officeDocument/2006/relationships/slideLayout" Target="../slideLayouts/slideLayout27.xml"/><Relationship Id="rId6" Type="http://schemas.openxmlformats.org/officeDocument/2006/relationships/image" Target="../media/image54.jpg"/><Relationship Id="rId5" Type="http://schemas.openxmlformats.org/officeDocument/2006/relationships/image" Target="../media/image53.jpg"/><Relationship Id="rId4" Type="http://schemas.openxmlformats.org/officeDocument/2006/relationships/image" Target="../media/image52.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40.jpg"/><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40.jpg"/><Relationship Id="rId1" Type="http://schemas.openxmlformats.org/officeDocument/2006/relationships/slideLayout" Target="../slideLayouts/slideLayout27.xml"/><Relationship Id="rId4" Type="http://schemas.openxmlformats.org/officeDocument/2006/relationships/image" Target="../media/image58.png"/></Relationships>
</file>

<file path=ppt/slides/_rels/slide7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tmp"/><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tmp"/><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6E836-13DF-47CB-8241-A0D8F30CBBF8}"/>
              </a:ext>
            </a:extLst>
          </p:cNvPr>
          <p:cNvSpPr>
            <a:spLocks noGrp="1"/>
          </p:cNvSpPr>
          <p:nvPr>
            <p:ph type="ctrTitle"/>
          </p:nvPr>
        </p:nvSpPr>
        <p:spPr>
          <a:xfrm>
            <a:off x="428625" y="2571750"/>
            <a:ext cx="8358188" cy="3071813"/>
          </a:xfrm>
        </p:spPr>
        <p:txBody>
          <a:bodyPr>
            <a:normAutofit fontScale="90000"/>
          </a:bodyPr>
          <a:lstStyle/>
          <a:p>
            <a:pPr>
              <a:defRPr/>
            </a:pPr>
            <a:br>
              <a:rPr sz="4000" dirty="0">
                <a:ea typeface="MS PGothic" pitchFamily="34" charset="-128"/>
              </a:rPr>
            </a:br>
            <a:r>
              <a:rPr lang="en-US" sz="4000" dirty="0">
                <a:ea typeface="MS PGothic"/>
              </a:rPr>
              <a:t>Public Meeting</a:t>
            </a:r>
            <a:br>
              <a:rPr lang="en-US" sz="4000" dirty="0">
                <a:ea typeface="MS PGothic" pitchFamily="34" charset="-128"/>
              </a:rPr>
            </a:br>
            <a:r>
              <a:rPr lang="en-US" sz="4000" dirty="0">
                <a:ea typeface="MS PGothic"/>
              </a:rPr>
              <a:t>Proposed Official Plan Amendment and Zoning</a:t>
            </a:r>
            <a:r>
              <a:rPr lang="en-US" sz="4000">
                <a:ea typeface="MS PGothic"/>
              </a:rPr>
              <a:t> By-Law</a:t>
            </a:r>
            <a:r>
              <a:rPr lang="en-US" sz="4000" dirty="0">
                <a:ea typeface="MS PGothic"/>
              </a:rPr>
              <a:t> Amendments</a:t>
            </a:r>
            <a:br>
              <a:rPr lang="en-US" sz="4000" dirty="0">
                <a:ea typeface="MS PGothic" pitchFamily="34" charset="-128"/>
              </a:rPr>
            </a:br>
            <a:r>
              <a:rPr lang="en-US" sz="4000" dirty="0">
                <a:ea typeface="MS PGothic"/>
              </a:rPr>
              <a:t>January 12, 2026</a:t>
            </a:r>
            <a:endParaRPr lang="en-US" sz="3600" dirty="0">
              <a:latin typeface="+mn-lt"/>
              <a:ea typeface="MS PGothic"/>
            </a:endParaRPr>
          </a:p>
        </p:txBody>
      </p:sp>
      <p:pic>
        <p:nvPicPr>
          <p:cNvPr id="16387" name="Picture 4">
            <a:extLst>
              <a:ext uri="{FF2B5EF4-FFF2-40B4-BE49-F238E27FC236}">
                <a16:creationId xmlns:a16="http://schemas.microsoft.com/office/drawing/2014/main" id="{A953F3B0-2FE2-4ABB-AC47-7656E3FB08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1412875"/>
            <a:ext cx="2982912"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2CE64-CBD7-1A92-2B37-0F41B3AC7435}"/>
              </a:ext>
            </a:extLst>
          </p:cNvPr>
          <p:cNvSpPr>
            <a:spLocks noGrp="1"/>
          </p:cNvSpPr>
          <p:nvPr>
            <p:ph type="title"/>
          </p:nvPr>
        </p:nvSpPr>
        <p:spPr/>
        <p:txBody>
          <a:bodyPr/>
          <a:lstStyle/>
          <a:p>
            <a:endParaRPr lang="en-CA"/>
          </a:p>
        </p:txBody>
      </p:sp>
      <p:pic>
        <p:nvPicPr>
          <p:cNvPr id="5" name="Content Placeholder 4">
            <a:extLst>
              <a:ext uri="{FF2B5EF4-FFF2-40B4-BE49-F238E27FC236}">
                <a16:creationId xmlns:a16="http://schemas.microsoft.com/office/drawing/2014/main" id="{883EF88D-CE99-BD62-65F0-CE7CEE7591B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8311" t="8366" r="16019"/>
          <a:stretch>
            <a:fillRect/>
          </a:stretch>
        </p:blipFill>
        <p:spPr>
          <a:xfrm>
            <a:off x="0" y="0"/>
            <a:ext cx="9144000" cy="6858000"/>
          </a:xfrm>
        </p:spPr>
      </p:pic>
      <p:sp>
        <p:nvSpPr>
          <p:cNvPr id="6" name="TextBox 5">
            <a:extLst>
              <a:ext uri="{FF2B5EF4-FFF2-40B4-BE49-F238E27FC236}">
                <a16:creationId xmlns:a16="http://schemas.microsoft.com/office/drawing/2014/main" id="{D9FA300B-25EC-7785-5BE9-24763B1B35A1}"/>
              </a:ext>
            </a:extLst>
          </p:cNvPr>
          <p:cNvSpPr txBox="1"/>
          <p:nvPr/>
        </p:nvSpPr>
        <p:spPr>
          <a:xfrm>
            <a:off x="-100759" y="5482098"/>
            <a:ext cx="7379677"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ＭＳ Ｐゴシック" panose="020B0600070205080204" pitchFamily="34" charset="-128"/>
                <a:cs typeface="+mn-cs"/>
              </a:rPr>
              <a:t>Subject Property (Sept 2019) - North</a:t>
            </a:r>
          </a:p>
        </p:txBody>
      </p:sp>
      <p:pic>
        <p:nvPicPr>
          <p:cNvPr id="7" name="Picture 4">
            <a:extLst>
              <a:ext uri="{FF2B5EF4-FFF2-40B4-BE49-F238E27FC236}">
                <a16:creationId xmlns:a16="http://schemas.microsoft.com/office/drawing/2014/main" id="{C9F8C0F7-D2D4-FAD6-C330-4122AFC138C4}"/>
              </a:ext>
            </a:extLst>
          </p:cNvPr>
          <p:cNvPicPr>
            <a:picLocks noChangeAspect="1" noChangeArrowheads="1"/>
          </p:cNvPicPr>
          <p:nvPr/>
        </p:nvPicPr>
        <p:blipFill>
          <a:blip r:embed="rId4" cstate="print"/>
          <a:srcRect l="60625" t="39583" r="28125" b="21875"/>
          <a:stretch>
            <a:fillRect/>
          </a:stretch>
        </p:blipFill>
        <p:spPr bwMode="auto">
          <a:xfrm>
            <a:off x="8458200" y="6103214"/>
            <a:ext cx="619537" cy="636452"/>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940321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a:extLst>
              <a:ext uri="{FF2B5EF4-FFF2-40B4-BE49-F238E27FC236}">
                <a16:creationId xmlns:a16="http://schemas.microsoft.com/office/drawing/2014/main" id="{944A5579-6A35-462D-80F3-C5EBA2530EEA}"/>
              </a:ext>
            </a:extLst>
          </p:cNvPr>
          <p:cNvSpPr>
            <a:spLocks noGrp="1" noChangeArrowheads="1"/>
          </p:cNvSpPr>
          <p:nvPr>
            <p:ph idx="1"/>
          </p:nvPr>
        </p:nvSpPr>
        <p:spPr>
          <a:xfrm>
            <a:off x="0" y="1610362"/>
            <a:ext cx="9144000" cy="2880618"/>
          </a:xfrm>
        </p:spPr>
        <p:txBody>
          <a:bodyPr/>
          <a:lstStyle/>
          <a:p>
            <a:pPr>
              <a:buFontTx/>
              <a:buNone/>
            </a:pPr>
            <a:endParaRPr lang="en-US" altLang="en-US" sz="2400" dirty="0"/>
          </a:p>
          <a:p>
            <a:r>
              <a:rPr lang="en-US" altLang="en-US" dirty="0"/>
              <a:t>The subject property is currently designated Rural District in the County Official Plan.</a:t>
            </a:r>
          </a:p>
          <a:p>
            <a:endParaRPr lang="en-US" altLang="en-US" dirty="0"/>
          </a:p>
          <a:p>
            <a:r>
              <a:rPr lang="en-US" altLang="en-US" dirty="0"/>
              <a:t>This proposed amendment conforms to the Official Plan and the Provincial Planning Statement 2024.</a:t>
            </a:r>
          </a:p>
          <a:p>
            <a:endParaRPr lang="en-US" altLang="en-US" sz="2800" dirty="0"/>
          </a:p>
          <a:p>
            <a:pPr marL="0" indent="0">
              <a:buNone/>
            </a:pPr>
            <a:endParaRPr lang="en-US" altLang="en-US" sz="2800" dirty="0"/>
          </a:p>
          <a:p>
            <a:endParaRPr lang="en-US" altLang="en-US" sz="2400" dirty="0"/>
          </a:p>
          <a:p>
            <a:endParaRPr lang="en-US" altLang="en-US" sz="2400" dirty="0"/>
          </a:p>
          <a:p>
            <a:pPr>
              <a:buFontTx/>
              <a:buNone/>
            </a:pPr>
            <a:endParaRPr lang="en-US" altLang="en-US" sz="2400" dirty="0"/>
          </a:p>
        </p:txBody>
      </p:sp>
      <p:sp>
        <p:nvSpPr>
          <p:cNvPr id="3" name="Title 1">
            <a:extLst>
              <a:ext uri="{FF2B5EF4-FFF2-40B4-BE49-F238E27FC236}">
                <a16:creationId xmlns:a16="http://schemas.microsoft.com/office/drawing/2014/main" id="{35F8392D-3128-3BEC-F2FD-DA9AF2212923}"/>
              </a:ext>
            </a:extLst>
          </p:cNvPr>
          <p:cNvSpPr>
            <a:spLocks noGrp="1" noChangeArrowheads="1"/>
          </p:cNvSpPr>
          <p:nvPr>
            <p:ph type="title"/>
          </p:nvPr>
        </p:nvSpPr>
        <p:spPr>
          <a:xfrm>
            <a:off x="539750" y="188641"/>
            <a:ext cx="8064500" cy="1152128"/>
          </a:xfrm>
        </p:spPr>
        <p:txBody>
          <a:bodyPr/>
          <a:lstStyle/>
          <a:p>
            <a:r>
              <a:rPr lang="en-US" altLang="en-US" b="1" kern="0" dirty="0">
                <a:solidFill>
                  <a:schemeClr val="tx1"/>
                </a:solidFill>
                <a:cs typeface="Arial" panose="020B0604020202020204" pitchFamily="34" charset="0"/>
              </a:rPr>
              <a:t>ZBLW 11-2025</a:t>
            </a:r>
            <a:endParaRPr lang="en-US" altLang="en-US" dirty="0">
              <a:solidFill>
                <a:srgbClr val="FFFF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AA1B6DA-C405-0E8F-4180-F94C540FB755}"/>
              </a:ext>
            </a:extLst>
          </p:cNvPr>
          <p:cNvPicPr>
            <a:picLocks noChangeAspect="1"/>
          </p:cNvPicPr>
          <p:nvPr/>
        </p:nvPicPr>
        <p:blipFill>
          <a:blip r:embed="rId3">
            <a:extLst>
              <a:ext uri="{28A0092B-C50C-407E-A947-70E740481C1C}">
                <a14:useLocalDpi xmlns:a14="http://schemas.microsoft.com/office/drawing/2010/main" val="0"/>
              </a:ext>
            </a:extLst>
          </a:blip>
          <a:srcRect l="39529" t="22700" r="32118" b="1854"/>
          <a:stretch>
            <a:fillRect/>
          </a:stretch>
        </p:blipFill>
        <p:spPr>
          <a:xfrm>
            <a:off x="4572000" y="0"/>
            <a:ext cx="4964652" cy="6858000"/>
          </a:xfrm>
          <a:prstGeom prst="rect">
            <a:avLst/>
          </a:prstGeom>
        </p:spPr>
      </p:pic>
      <p:pic>
        <p:nvPicPr>
          <p:cNvPr id="5" name="Picture 4" descr="A map of a highway&#10;&#10;AI-generated content may be incorrect.">
            <a:extLst>
              <a:ext uri="{FF2B5EF4-FFF2-40B4-BE49-F238E27FC236}">
                <a16:creationId xmlns:a16="http://schemas.microsoft.com/office/drawing/2014/main" id="{FF7E4F91-B2F5-9B23-2F79-E75800299EA9}"/>
              </a:ext>
            </a:extLst>
          </p:cNvPr>
          <p:cNvPicPr>
            <a:picLocks noChangeAspect="1"/>
          </p:cNvPicPr>
          <p:nvPr/>
        </p:nvPicPr>
        <p:blipFill>
          <a:blip r:embed="rId4"/>
          <a:srcRect l="31511"/>
          <a:stretch>
            <a:fillRect/>
          </a:stretch>
        </p:blipFill>
        <p:spPr>
          <a:xfrm>
            <a:off x="-1" y="0"/>
            <a:ext cx="4572001" cy="6858000"/>
          </a:xfrm>
          <a:prstGeom prst="rect">
            <a:avLst/>
          </a:prstGeom>
        </p:spPr>
      </p:pic>
      <p:sp>
        <p:nvSpPr>
          <p:cNvPr id="22531" name="Content Placeholder 2">
            <a:extLst>
              <a:ext uri="{FF2B5EF4-FFF2-40B4-BE49-F238E27FC236}">
                <a16:creationId xmlns:a16="http://schemas.microsoft.com/office/drawing/2014/main" id="{944A5579-6A35-462D-80F3-C5EBA2530EEA}"/>
              </a:ext>
            </a:extLst>
          </p:cNvPr>
          <p:cNvSpPr>
            <a:spLocks noGrp="1" noChangeArrowheads="1"/>
          </p:cNvSpPr>
          <p:nvPr>
            <p:ph idx="1"/>
          </p:nvPr>
        </p:nvSpPr>
        <p:spPr>
          <a:xfrm>
            <a:off x="4496694" y="4877436"/>
            <a:ext cx="4840940" cy="2880618"/>
          </a:xfrm>
        </p:spPr>
        <p:txBody>
          <a:bodyPr/>
          <a:lstStyle/>
          <a:p>
            <a:pPr>
              <a:buFontTx/>
              <a:buNone/>
            </a:pPr>
            <a:endParaRPr lang="en-US" altLang="en-US" sz="2400" dirty="0"/>
          </a:p>
          <a:p>
            <a:pPr marL="0" indent="0">
              <a:buNone/>
            </a:pPr>
            <a:r>
              <a:rPr lang="en-US" altLang="en-US" sz="2400" dirty="0">
                <a:highlight>
                  <a:srgbClr val="FFFFFF"/>
                </a:highlight>
              </a:rPr>
              <a:t>The subject property is currently designated Rural District in the County Official Plan</a:t>
            </a:r>
          </a:p>
          <a:p>
            <a:pPr marL="0" indent="0">
              <a:buNone/>
            </a:pPr>
            <a:endParaRPr lang="en-US" altLang="en-US" sz="2800" dirty="0"/>
          </a:p>
          <a:p>
            <a:pPr marL="0" indent="0">
              <a:buNone/>
            </a:pPr>
            <a:endParaRPr lang="en-US" altLang="en-US" sz="2800" dirty="0"/>
          </a:p>
          <a:p>
            <a:endParaRPr lang="en-US" altLang="en-US" sz="2400" dirty="0"/>
          </a:p>
          <a:p>
            <a:endParaRPr lang="en-US" altLang="en-US" sz="2400" dirty="0"/>
          </a:p>
          <a:p>
            <a:pPr>
              <a:buFontTx/>
              <a:buNone/>
            </a:pPr>
            <a:endParaRPr lang="en-US" altLang="en-US" sz="2400" dirty="0"/>
          </a:p>
        </p:txBody>
      </p:sp>
      <p:sp>
        <p:nvSpPr>
          <p:cNvPr id="9" name="TextBox 8">
            <a:extLst>
              <a:ext uri="{FF2B5EF4-FFF2-40B4-BE49-F238E27FC236}">
                <a16:creationId xmlns:a16="http://schemas.microsoft.com/office/drawing/2014/main" id="{57ADAD7C-2C5A-9DCF-657F-04A10EEB88AB}"/>
              </a:ext>
            </a:extLst>
          </p:cNvPr>
          <p:cNvSpPr txBox="1"/>
          <p:nvPr/>
        </p:nvSpPr>
        <p:spPr>
          <a:xfrm>
            <a:off x="-77993" y="5331097"/>
            <a:ext cx="4706470" cy="120032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ＭＳ Ｐゴシック" panose="020B0600070205080204" pitchFamily="34" charset="-128"/>
                <a:cs typeface="+mn-cs"/>
              </a:rPr>
              <a:t>The subject property is currently Zoned Highway Commercial (CH) in the Zoning Bylaw</a:t>
            </a:r>
          </a:p>
        </p:txBody>
      </p:sp>
      <p:sp>
        <p:nvSpPr>
          <p:cNvPr id="10" name="Rectangle 9">
            <a:extLst>
              <a:ext uri="{FF2B5EF4-FFF2-40B4-BE49-F238E27FC236}">
                <a16:creationId xmlns:a16="http://schemas.microsoft.com/office/drawing/2014/main" id="{33AAC6CA-931A-BA76-CF67-FEEE1FAE1574}"/>
              </a:ext>
            </a:extLst>
          </p:cNvPr>
          <p:cNvSpPr/>
          <p:nvPr/>
        </p:nvSpPr>
        <p:spPr bwMode="auto">
          <a:xfrm>
            <a:off x="4442909" y="0"/>
            <a:ext cx="129092"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2800" b="0" i="0" u="none" strike="noStrike" kern="1200" cap="none" spc="0" normalizeH="0" baseline="0" noProof="0">
              <a:ln>
                <a:noFill/>
              </a:ln>
              <a:solidFill>
                <a:srgbClr val="000000"/>
              </a:solidFill>
              <a:effectLst/>
              <a:uLnTx/>
              <a:uFillTx/>
              <a:latin typeface="Arial" charset="0"/>
              <a:ea typeface="ＭＳ Ｐゴシック" pitchFamily="-80" charset="-128"/>
              <a:cs typeface="+mn-cs"/>
            </a:endParaRPr>
          </a:p>
        </p:txBody>
      </p:sp>
      <p:sp>
        <p:nvSpPr>
          <p:cNvPr id="2" name="Title 1">
            <a:extLst>
              <a:ext uri="{FF2B5EF4-FFF2-40B4-BE49-F238E27FC236}">
                <a16:creationId xmlns:a16="http://schemas.microsoft.com/office/drawing/2014/main" id="{2C9F21F0-B74E-1576-1567-24394AD7F329}"/>
              </a:ext>
            </a:extLst>
          </p:cNvPr>
          <p:cNvSpPr>
            <a:spLocks noGrp="1"/>
          </p:cNvSpPr>
          <p:nvPr>
            <p:ph type="title"/>
          </p:nvPr>
        </p:nvSpPr>
        <p:spPr>
          <a:xfrm>
            <a:off x="753035" y="959012"/>
            <a:ext cx="7772400" cy="1143000"/>
          </a:xfrm>
        </p:spPr>
        <p:txBody>
          <a:bodyPr/>
          <a:lstStyle/>
          <a:p>
            <a:r>
              <a:rPr lang="en-CA" dirty="0">
                <a:highlight>
                  <a:srgbClr val="FFFFFF"/>
                </a:highlight>
              </a:rPr>
              <a:t> Zoning &amp; OP Map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167006-9523-AD29-DEF1-504665B1F84D}"/>
              </a:ext>
            </a:extLst>
          </p:cNvPr>
          <p:cNvSpPr>
            <a:spLocks noGrp="1"/>
          </p:cNvSpPr>
          <p:nvPr>
            <p:ph idx="1"/>
          </p:nvPr>
        </p:nvSpPr>
        <p:spPr/>
        <p:txBody>
          <a:bodyPr/>
          <a:lstStyle/>
          <a:p>
            <a:r>
              <a:rPr lang="en-US" dirty="0"/>
              <a:t>The Applicant’s Agent, Chris Clarke, has prepared a presentation with additional information.</a:t>
            </a:r>
            <a:endParaRPr lang="en-CA" dirty="0"/>
          </a:p>
        </p:txBody>
      </p:sp>
      <p:sp>
        <p:nvSpPr>
          <p:cNvPr id="4" name="Title 1">
            <a:extLst>
              <a:ext uri="{FF2B5EF4-FFF2-40B4-BE49-F238E27FC236}">
                <a16:creationId xmlns:a16="http://schemas.microsoft.com/office/drawing/2014/main" id="{1B59E466-1CF6-9CED-2EDE-F8FCA4C642F3}"/>
              </a:ext>
            </a:extLst>
          </p:cNvPr>
          <p:cNvSpPr>
            <a:spLocks noGrp="1" noChangeArrowheads="1"/>
          </p:cNvSpPr>
          <p:nvPr>
            <p:ph type="title"/>
          </p:nvPr>
        </p:nvSpPr>
        <p:spPr>
          <a:xfrm>
            <a:off x="539750" y="188641"/>
            <a:ext cx="8064500" cy="1152128"/>
          </a:xfrm>
        </p:spPr>
        <p:txBody>
          <a:bodyPr/>
          <a:lstStyle/>
          <a:p>
            <a:r>
              <a:rPr lang="en-US" altLang="en-US" b="1" kern="0" dirty="0">
                <a:solidFill>
                  <a:schemeClr val="tx1"/>
                </a:solidFill>
                <a:cs typeface="Arial" panose="020B0604020202020204" pitchFamily="34" charset="0"/>
              </a:rPr>
              <a:t>ZBLW 11-2025</a:t>
            </a:r>
            <a:endParaRPr lang="en-US" altLang="en-US" dirty="0">
              <a:solidFill>
                <a:srgbClr val="FFFF00"/>
              </a:solidFill>
            </a:endParaRPr>
          </a:p>
        </p:txBody>
      </p:sp>
    </p:spTree>
    <p:extLst>
      <p:ext uri="{BB962C8B-B14F-4D97-AF65-F5344CB8AC3E}">
        <p14:creationId xmlns:p14="http://schemas.microsoft.com/office/powerpoint/2010/main" val="3715717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E906A-A64C-F07B-9133-41BCB64704C7}"/>
              </a:ext>
            </a:extLst>
          </p:cNvPr>
          <p:cNvSpPr>
            <a:spLocks noGrp="1"/>
          </p:cNvSpPr>
          <p:nvPr>
            <p:ph type="ctrTitle"/>
          </p:nvPr>
        </p:nvSpPr>
        <p:spPr/>
        <p:txBody>
          <a:bodyPr/>
          <a:lstStyle/>
          <a:p>
            <a:pPr algn="ctr"/>
            <a:r>
              <a:rPr lang="en-US" sz="3600" dirty="0"/>
              <a:t>Zoning By-Law Amendment – 21889 Old Highway 2</a:t>
            </a:r>
            <a:endParaRPr lang="en-CA" sz="3600" dirty="0"/>
          </a:p>
        </p:txBody>
      </p:sp>
      <p:sp>
        <p:nvSpPr>
          <p:cNvPr id="3" name="Subtitle 2">
            <a:extLst>
              <a:ext uri="{FF2B5EF4-FFF2-40B4-BE49-F238E27FC236}">
                <a16:creationId xmlns:a16="http://schemas.microsoft.com/office/drawing/2014/main" id="{0C190B3A-1BD8-2880-FACB-FC0A6FFB6F8C}"/>
              </a:ext>
            </a:extLst>
          </p:cNvPr>
          <p:cNvSpPr>
            <a:spLocks noGrp="1"/>
          </p:cNvSpPr>
          <p:nvPr>
            <p:ph type="subTitle" idx="1"/>
          </p:nvPr>
        </p:nvSpPr>
        <p:spPr/>
        <p:txBody>
          <a:bodyPr>
            <a:normAutofit/>
          </a:bodyPr>
          <a:lstStyle/>
          <a:p>
            <a:pPr algn="ctr"/>
            <a:r>
              <a:rPr lang="en-CA" sz="1800" dirty="0"/>
              <a:t>Agent - Egis Canada (Chris Clarke)</a:t>
            </a:r>
          </a:p>
          <a:p>
            <a:pPr algn="ctr"/>
            <a:r>
              <a:rPr lang="en-CA" sz="1800" dirty="0"/>
              <a:t>Owner - 15990955 Canada Inc.</a:t>
            </a:r>
          </a:p>
        </p:txBody>
      </p:sp>
    </p:spTree>
    <p:extLst>
      <p:ext uri="{BB962C8B-B14F-4D97-AF65-F5344CB8AC3E}">
        <p14:creationId xmlns:p14="http://schemas.microsoft.com/office/powerpoint/2010/main" val="2575478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ECB99-DB53-971E-CEC1-A851B39B0D06}"/>
              </a:ext>
            </a:extLst>
          </p:cNvPr>
          <p:cNvSpPr>
            <a:spLocks noGrp="1"/>
          </p:cNvSpPr>
          <p:nvPr>
            <p:ph type="title"/>
          </p:nvPr>
        </p:nvSpPr>
        <p:spPr>
          <a:xfrm>
            <a:off x="508001" y="1314450"/>
            <a:ext cx="6447501" cy="532377"/>
          </a:xfrm>
        </p:spPr>
        <p:txBody>
          <a:bodyPr/>
          <a:lstStyle/>
          <a:p>
            <a:r>
              <a:rPr lang="en-US" dirty="0"/>
              <a:t>Subject Property – 21889 Old Highway 2</a:t>
            </a:r>
            <a:endParaRPr lang="en-CA" dirty="0"/>
          </a:p>
        </p:txBody>
      </p:sp>
      <p:pic>
        <p:nvPicPr>
          <p:cNvPr id="5" name="Content Placeholder 4" descr="Aerial view of a land with roads and buildings&#10;&#10;AI-generated content may be incorrect.">
            <a:extLst>
              <a:ext uri="{FF2B5EF4-FFF2-40B4-BE49-F238E27FC236}">
                <a16:creationId xmlns:a16="http://schemas.microsoft.com/office/drawing/2014/main" id="{A053B8D4-1992-9330-D2B3-C35500D5DE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4478" y="1952625"/>
            <a:ext cx="3944880" cy="3913214"/>
          </a:xfrm>
        </p:spPr>
      </p:pic>
    </p:spTree>
    <p:extLst>
      <p:ext uri="{BB962C8B-B14F-4D97-AF65-F5344CB8AC3E}">
        <p14:creationId xmlns:p14="http://schemas.microsoft.com/office/powerpoint/2010/main" val="3376631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E3D3-239A-7FAE-4704-2A5FBF6DF28C}"/>
              </a:ext>
            </a:extLst>
          </p:cNvPr>
          <p:cNvSpPr>
            <a:spLocks noGrp="1"/>
          </p:cNvSpPr>
          <p:nvPr>
            <p:ph type="title"/>
          </p:nvPr>
        </p:nvSpPr>
        <p:spPr>
          <a:xfrm>
            <a:off x="508001" y="1314450"/>
            <a:ext cx="6447501" cy="532151"/>
          </a:xfrm>
        </p:spPr>
        <p:txBody>
          <a:bodyPr>
            <a:normAutofit fontScale="90000"/>
          </a:bodyPr>
          <a:lstStyle/>
          <a:p>
            <a:r>
              <a:rPr lang="en-US" dirty="0"/>
              <a:t>Purpose and Goals of Zoning Amendment</a:t>
            </a:r>
            <a:endParaRPr lang="en-CA" dirty="0"/>
          </a:p>
        </p:txBody>
      </p:sp>
      <p:sp>
        <p:nvSpPr>
          <p:cNvPr id="3" name="Content Placeholder 2">
            <a:extLst>
              <a:ext uri="{FF2B5EF4-FFF2-40B4-BE49-F238E27FC236}">
                <a16:creationId xmlns:a16="http://schemas.microsoft.com/office/drawing/2014/main" id="{E1253D70-48B3-FC37-7631-97A1A32383D6}"/>
              </a:ext>
            </a:extLst>
          </p:cNvPr>
          <p:cNvSpPr>
            <a:spLocks noGrp="1"/>
          </p:cNvSpPr>
          <p:nvPr>
            <p:ph idx="1"/>
          </p:nvPr>
        </p:nvSpPr>
        <p:spPr>
          <a:xfrm>
            <a:off x="508001" y="1914057"/>
            <a:ext cx="6447501" cy="3474215"/>
          </a:xfrm>
        </p:spPr>
        <p:txBody>
          <a:bodyPr>
            <a:normAutofit lnSpcReduction="10000"/>
          </a:bodyPr>
          <a:lstStyle/>
          <a:p>
            <a:r>
              <a:rPr lang="en-US" sz="1800" dirty="0"/>
              <a:t>To re-zone the property from Highway Commercial (CH) to Light Industrial (ML)</a:t>
            </a:r>
          </a:p>
          <a:p>
            <a:endParaRPr lang="en-US" dirty="0"/>
          </a:p>
          <a:p>
            <a:r>
              <a:rPr lang="en-US" sz="1800" dirty="0"/>
              <a:t>Marketability - to allow for a wider range of permitted uses compared to the current property zoning.</a:t>
            </a:r>
          </a:p>
          <a:p>
            <a:endParaRPr lang="en-US" sz="1800" dirty="0"/>
          </a:p>
          <a:p>
            <a:r>
              <a:rPr lang="en-US" sz="1800" dirty="0"/>
              <a:t>Potential purchaser in place for the property, intended use would require Light Industrial (ML) zoning.</a:t>
            </a:r>
          </a:p>
          <a:p>
            <a:endParaRPr lang="en-US" sz="1800" dirty="0"/>
          </a:p>
          <a:p>
            <a:r>
              <a:rPr lang="en-US" sz="1800" dirty="0"/>
              <a:t>Removal of the asphalt shingles on-site would occur as part of the purchase and sale.</a:t>
            </a:r>
            <a:endParaRPr lang="en-CA" sz="1800" dirty="0"/>
          </a:p>
        </p:txBody>
      </p:sp>
    </p:spTree>
    <p:extLst>
      <p:ext uri="{BB962C8B-B14F-4D97-AF65-F5344CB8AC3E}">
        <p14:creationId xmlns:p14="http://schemas.microsoft.com/office/powerpoint/2010/main" val="188482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4B6EC-BB47-EAF3-0F46-1A1A3E3F4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EBF621-5E3E-E999-D811-5A562169BB3C}"/>
              </a:ext>
            </a:extLst>
          </p:cNvPr>
          <p:cNvSpPr>
            <a:spLocks noGrp="1"/>
          </p:cNvSpPr>
          <p:nvPr>
            <p:ph type="title"/>
          </p:nvPr>
        </p:nvSpPr>
        <p:spPr>
          <a:xfrm>
            <a:off x="508001" y="1314450"/>
            <a:ext cx="6447501" cy="532151"/>
          </a:xfrm>
        </p:spPr>
        <p:txBody>
          <a:bodyPr/>
          <a:lstStyle/>
          <a:p>
            <a:r>
              <a:rPr lang="en-US" dirty="0"/>
              <a:t>Provincial Planning Statement (2024)</a:t>
            </a:r>
            <a:endParaRPr lang="en-CA" dirty="0"/>
          </a:p>
        </p:txBody>
      </p:sp>
      <p:sp>
        <p:nvSpPr>
          <p:cNvPr id="3" name="Content Placeholder 2">
            <a:extLst>
              <a:ext uri="{FF2B5EF4-FFF2-40B4-BE49-F238E27FC236}">
                <a16:creationId xmlns:a16="http://schemas.microsoft.com/office/drawing/2014/main" id="{3895DD3D-A520-B8BE-0318-1463C0E9419E}"/>
              </a:ext>
            </a:extLst>
          </p:cNvPr>
          <p:cNvSpPr>
            <a:spLocks noGrp="1"/>
          </p:cNvSpPr>
          <p:nvPr>
            <p:ph idx="1"/>
          </p:nvPr>
        </p:nvSpPr>
        <p:spPr>
          <a:xfrm>
            <a:off x="508001" y="1914057"/>
            <a:ext cx="6447501" cy="3474215"/>
          </a:xfrm>
        </p:spPr>
        <p:txBody>
          <a:bodyPr>
            <a:normAutofit lnSpcReduction="10000"/>
          </a:bodyPr>
          <a:lstStyle/>
          <a:p>
            <a:r>
              <a:rPr lang="en-US" sz="1800" dirty="0"/>
              <a:t>Light Industrial Uses permitted in Rural Areas under the PPS 2024.</a:t>
            </a:r>
          </a:p>
          <a:p>
            <a:endParaRPr lang="en-US" sz="1800" dirty="0"/>
          </a:p>
          <a:p>
            <a:r>
              <a:rPr lang="en-CA" sz="1800" dirty="0"/>
              <a:t>Rezoning will allow for diversification of the economic base and efficient utilization of existing infrastructure.</a:t>
            </a:r>
          </a:p>
          <a:p>
            <a:endParaRPr lang="en-CA" sz="1800" dirty="0"/>
          </a:p>
          <a:p>
            <a:r>
              <a:rPr lang="en-CA" sz="1800" dirty="0"/>
              <a:t>Rezoning will respect the Highway 401 corridor and will maintain transportation corridors for continued use.</a:t>
            </a:r>
          </a:p>
          <a:p>
            <a:endParaRPr lang="en-CA" sz="1800" dirty="0"/>
          </a:p>
          <a:p>
            <a:r>
              <a:rPr lang="en-CA" sz="1800" dirty="0"/>
              <a:t>No impacts to water, agriculture, or aggregate resources would result.</a:t>
            </a:r>
          </a:p>
        </p:txBody>
      </p:sp>
    </p:spTree>
    <p:extLst>
      <p:ext uri="{BB962C8B-B14F-4D97-AF65-F5344CB8AC3E}">
        <p14:creationId xmlns:p14="http://schemas.microsoft.com/office/powerpoint/2010/main" val="3587089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ABDD2-CCE0-836C-5661-DE5F39A2FA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60747F-F2C4-8A01-EDAB-0B773B22BD05}"/>
              </a:ext>
            </a:extLst>
          </p:cNvPr>
          <p:cNvSpPr>
            <a:spLocks noGrp="1"/>
          </p:cNvSpPr>
          <p:nvPr>
            <p:ph type="title"/>
          </p:nvPr>
        </p:nvSpPr>
        <p:spPr>
          <a:xfrm>
            <a:off x="508001" y="1314450"/>
            <a:ext cx="6447501" cy="532151"/>
          </a:xfrm>
        </p:spPr>
        <p:txBody>
          <a:bodyPr/>
          <a:lstStyle/>
          <a:p>
            <a:r>
              <a:rPr lang="en-US" dirty="0"/>
              <a:t>D-Series Guidelines</a:t>
            </a:r>
            <a:endParaRPr lang="en-CA" dirty="0"/>
          </a:p>
        </p:txBody>
      </p:sp>
      <p:sp>
        <p:nvSpPr>
          <p:cNvPr id="3" name="Content Placeholder 2">
            <a:extLst>
              <a:ext uri="{FF2B5EF4-FFF2-40B4-BE49-F238E27FC236}">
                <a16:creationId xmlns:a16="http://schemas.microsoft.com/office/drawing/2014/main" id="{9ED456DB-69D5-F3E9-FAEB-DBD925408DAB}"/>
              </a:ext>
            </a:extLst>
          </p:cNvPr>
          <p:cNvSpPr>
            <a:spLocks noGrp="1"/>
          </p:cNvSpPr>
          <p:nvPr>
            <p:ph idx="1"/>
          </p:nvPr>
        </p:nvSpPr>
        <p:spPr>
          <a:xfrm>
            <a:off x="508001" y="1914057"/>
            <a:ext cx="6447501" cy="3474215"/>
          </a:xfrm>
        </p:spPr>
        <p:txBody>
          <a:bodyPr>
            <a:normAutofit fontScale="62500" lnSpcReduction="20000"/>
          </a:bodyPr>
          <a:lstStyle/>
          <a:p>
            <a:r>
              <a:rPr lang="en-US" sz="1800" dirty="0"/>
              <a:t>Compatibility between industrial and sensitive uses.</a:t>
            </a:r>
          </a:p>
          <a:p>
            <a:r>
              <a:rPr lang="en-US" sz="1800" b="1" dirty="0"/>
              <a:t>Class I Industrial Facility </a:t>
            </a:r>
            <a:r>
              <a:rPr lang="en-US" sz="1800" dirty="0"/>
              <a:t>- A place of business for a small scale, self-contained plant or building which produces/stores a product which is contained in a package and has low probability of fugitive emissions. Outputs are infrequent, and could be point source or fugitive emissions for any of the following: noise, </a:t>
            </a:r>
            <a:r>
              <a:rPr lang="en-US" sz="1800" dirty="0" err="1"/>
              <a:t>odour</a:t>
            </a:r>
            <a:r>
              <a:rPr lang="en-US" sz="1800" dirty="0"/>
              <a:t>, dust and/or vibration. There are daytime operations only, with infrequent movement of products and/or heavy trucks and no outside storage.  </a:t>
            </a:r>
          </a:p>
          <a:p>
            <a:r>
              <a:rPr lang="en-US" sz="1800" b="1" dirty="0"/>
              <a:t>Class II Industrial Facility </a:t>
            </a:r>
            <a:r>
              <a:rPr lang="en-US" sz="1800" dirty="0"/>
              <a:t>- A place of business for medium scale processing and manufacturing with outdoor storage of wastes or materials (i.e. it has an open process) and/or there are periodic outputs of minor annoyance. There are occasional outputs of either point source or fugitive emissions for any of the following: noise, </a:t>
            </a:r>
            <a:r>
              <a:rPr lang="en-US" sz="1800" dirty="0" err="1"/>
              <a:t>odour</a:t>
            </a:r>
            <a:r>
              <a:rPr lang="en-US" sz="1800" dirty="0"/>
              <a:t>, dust and/or vibration, and low probability of fugitive emissions. Shift operations are permitted and there is frequent movement of products and/or heavy trucks during daytime hours. </a:t>
            </a:r>
          </a:p>
          <a:p>
            <a:r>
              <a:rPr lang="en-US" sz="1800" b="1" dirty="0"/>
              <a:t>Class III Industrial Facility </a:t>
            </a:r>
            <a:r>
              <a:rPr lang="en-US" sz="1800" dirty="0"/>
              <a:t>- A place of business for large scale manufacturing or processing, characterized by large physical size, outside storage of raw and finished products, large production volumes and continuous movement of products and employees during daily shift operations. It has frequent outputs of point source and fugitive emissions of significant impact and there is high probability of fugitive emissions. </a:t>
            </a:r>
            <a:endParaRPr lang="en-CA" sz="1800" dirty="0"/>
          </a:p>
        </p:txBody>
      </p:sp>
    </p:spTree>
    <p:extLst>
      <p:ext uri="{BB962C8B-B14F-4D97-AF65-F5344CB8AC3E}">
        <p14:creationId xmlns:p14="http://schemas.microsoft.com/office/powerpoint/2010/main" val="1650028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83784-0903-19F5-52D0-50A1A8C8E6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0391D4-8EDB-8DC2-C536-B4674416D18D}"/>
              </a:ext>
            </a:extLst>
          </p:cNvPr>
          <p:cNvSpPr>
            <a:spLocks noGrp="1"/>
          </p:cNvSpPr>
          <p:nvPr>
            <p:ph type="title"/>
          </p:nvPr>
        </p:nvSpPr>
        <p:spPr>
          <a:xfrm>
            <a:off x="508001" y="1314450"/>
            <a:ext cx="6447501" cy="532151"/>
          </a:xfrm>
        </p:spPr>
        <p:txBody>
          <a:bodyPr/>
          <a:lstStyle/>
          <a:p>
            <a:r>
              <a:rPr lang="en-US" dirty="0"/>
              <a:t>D-Series Guidelines</a:t>
            </a:r>
            <a:endParaRPr lang="en-CA" dirty="0"/>
          </a:p>
        </p:txBody>
      </p:sp>
      <p:sp>
        <p:nvSpPr>
          <p:cNvPr id="3" name="Content Placeholder 2">
            <a:extLst>
              <a:ext uri="{FF2B5EF4-FFF2-40B4-BE49-F238E27FC236}">
                <a16:creationId xmlns:a16="http://schemas.microsoft.com/office/drawing/2014/main" id="{F313C611-C7B9-83D6-FA5E-EE247D230B1B}"/>
              </a:ext>
            </a:extLst>
          </p:cNvPr>
          <p:cNvSpPr>
            <a:spLocks noGrp="1"/>
          </p:cNvSpPr>
          <p:nvPr>
            <p:ph idx="1"/>
          </p:nvPr>
        </p:nvSpPr>
        <p:spPr>
          <a:xfrm>
            <a:off x="508001" y="1914057"/>
            <a:ext cx="6447501" cy="3474215"/>
          </a:xfrm>
        </p:spPr>
        <p:txBody>
          <a:bodyPr>
            <a:normAutofit/>
          </a:bodyPr>
          <a:lstStyle/>
          <a:p>
            <a:r>
              <a:rPr lang="en-US" sz="1800" dirty="0"/>
              <a:t>The current site would be considered a Class I facility.</a:t>
            </a:r>
          </a:p>
          <a:p>
            <a:endParaRPr lang="en-US" sz="1800" dirty="0"/>
          </a:p>
          <a:p>
            <a:r>
              <a:rPr lang="en-CA" sz="1800" dirty="0"/>
              <a:t>No production planned and no open processes on-site.</a:t>
            </a:r>
          </a:p>
          <a:p>
            <a:endParaRPr lang="en-CA" sz="1800" dirty="0"/>
          </a:p>
          <a:p>
            <a:r>
              <a:rPr lang="en-CA" sz="1800" dirty="0"/>
              <a:t>Outside storage would be limited to vehicles.</a:t>
            </a:r>
          </a:p>
          <a:p>
            <a:endParaRPr lang="en-CA" sz="1800" dirty="0"/>
          </a:p>
          <a:p>
            <a:r>
              <a:rPr lang="en-CA" sz="1800" dirty="0"/>
              <a:t>Minor impacts related to noise and dust from vehicle travel.</a:t>
            </a:r>
          </a:p>
        </p:txBody>
      </p:sp>
    </p:spTree>
    <p:extLst>
      <p:ext uri="{BB962C8B-B14F-4D97-AF65-F5344CB8AC3E}">
        <p14:creationId xmlns:p14="http://schemas.microsoft.com/office/powerpoint/2010/main" val="4002199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71171D-60C9-4A54-B0CB-DD3CAA81DED6}"/>
              </a:ext>
            </a:extLst>
          </p:cNvPr>
          <p:cNvSpPr>
            <a:spLocks noGrp="1"/>
          </p:cNvSpPr>
          <p:nvPr>
            <p:ph idx="1"/>
          </p:nvPr>
        </p:nvSpPr>
        <p:spPr>
          <a:xfrm>
            <a:off x="0" y="0"/>
            <a:ext cx="9144000" cy="5373216"/>
          </a:xfrm>
        </p:spPr>
        <p:txBody>
          <a:bodyPr/>
          <a:lstStyle/>
          <a:p>
            <a:pPr marL="0" indent="0">
              <a:buFontTx/>
              <a:buNone/>
              <a:defRPr/>
            </a:pPr>
            <a:r>
              <a:rPr lang="en-US" sz="2400" b="1" dirty="0"/>
              <a:t>This is a public meeting under sections 17(15), 22 and 34 of the Ontario Planning Act </a:t>
            </a:r>
            <a:endParaRPr lang="en-CA" sz="2400" b="1" dirty="0"/>
          </a:p>
          <a:p>
            <a:pPr marL="0" indent="0">
              <a:buNone/>
            </a:pPr>
            <a:r>
              <a:rPr lang="en-US" sz="2000" b="1" dirty="0"/>
              <a:t>ANY PERSON </a:t>
            </a:r>
            <a:r>
              <a:rPr lang="en-US" sz="2000" dirty="0"/>
              <a:t>may attend the public meeting and/or make written or verbal representation either in support of or in opposition to the proposed Official </a:t>
            </a:r>
            <a:r>
              <a:rPr lang="en-US" sz="2000"/>
              <a:t>Plan Amendment and  </a:t>
            </a:r>
            <a:r>
              <a:rPr lang="en-US" sz="2000" dirty="0"/>
              <a:t>Zoning By-law Amendment.  </a:t>
            </a:r>
          </a:p>
          <a:p>
            <a:pPr marL="0" indent="0">
              <a:buNone/>
            </a:pPr>
            <a:r>
              <a:rPr lang="en-US" sz="2000" dirty="0"/>
              <a:t>If a person or public body would otherwise have an ability to appeal the decision of Council of The United Counties of SDG and The Township of South Glengarry to the Ontario Land Tribunal (OLT) but the person or public body does not make oral submissions at a public meeting or make written submissions to the council of the United Counties of SDG and Township of South Glengarry before the by-law is passed, the person or public body is not entitled to appeal the decision.</a:t>
            </a:r>
          </a:p>
          <a:p>
            <a:pPr marL="0" indent="0">
              <a:buNone/>
            </a:pPr>
            <a:r>
              <a:rPr lang="en-US" sz="2000" dirty="0"/>
              <a:t>If a person or public body does not make oral submissions at a public meeting or make written submissions to the Township of South Glengarry before the by-law is passed, the person or public body may not be added as a party to the hearing of an appeal before the OLT unless there are reasonable grounds to do so.</a:t>
            </a:r>
            <a:endParaRPr lang="en-CA" sz="2000" dirty="0"/>
          </a:p>
          <a:p>
            <a:endParaRPr lang="en-CA" dirty="0"/>
          </a:p>
        </p:txBody>
      </p:sp>
    </p:spTree>
    <p:extLst>
      <p:ext uri="{BB962C8B-B14F-4D97-AF65-F5344CB8AC3E}">
        <p14:creationId xmlns:p14="http://schemas.microsoft.com/office/powerpoint/2010/main" val="1489329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3223C-5425-C463-18CF-939AC95504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E5B0C-447C-597D-EFA3-1AF09843D4BA}"/>
              </a:ext>
            </a:extLst>
          </p:cNvPr>
          <p:cNvSpPr>
            <a:spLocks noGrp="1"/>
          </p:cNvSpPr>
          <p:nvPr>
            <p:ph type="title"/>
          </p:nvPr>
        </p:nvSpPr>
        <p:spPr>
          <a:xfrm>
            <a:off x="508001" y="1314450"/>
            <a:ext cx="6447501" cy="532151"/>
          </a:xfrm>
        </p:spPr>
        <p:txBody>
          <a:bodyPr/>
          <a:lstStyle/>
          <a:p>
            <a:r>
              <a:rPr lang="en-US" dirty="0"/>
              <a:t>D-Series Guidelines</a:t>
            </a:r>
            <a:endParaRPr lang="en-CA" dirty="0"/>
          </a:p>
        </p:txBody>
      </p:sp>
      <p:sp>
        <p:nvSpPr>
          <p:cNvPr id="3" name="Content Placeholder 2">
            <a:extLst>
              <a:ext uri="{FF2B5EF4-FFF2-40B4-BE49-F238E27FC236}">
                <a16:creationId xmlns:a16="http://schemas.microsoft.com/office/drawing/2014/main" id="{6CF157C1-AFFA-63C3-D83C-40AB6ADA1F67}"/>
              </a:ext>
            </a:extLst>
          </p:cNvPr>
          <p:cNvSpPr>
            <a:spLocks noGrp="1"/>
          </p:cNvSpPr>
          <p:nvPr>
            <p:ph idx="1"/>
          </p:nvPr>
        </p:nvSpPr>
        <p:spPr>
          <a:xfrm>
            <a:off x="508001" y="1914057"/>
            <a:ext cx="6447501" cy="3474215"/>
          </a:xfrm>
        </p:spPr>
        <p:txBody>
          <a:bodyPr>
            <a:normAutofit/>
          </a:bodyPr>
          <a:lstStyle/>
          <a:p>
            <a:r>
              <a:rPr lang="en-US" sz="1800" dirty="0"/>
              <a:t>Minimum separation distance for Class I – 20 </a:t>
            </a:r>
            <a:r>
              <a:rPr lang="en-US" sz="1800" dirty="0" err="1"/>
              <a:t>metres</a:t>
            </a:r>
            <a:r>
              <a:rPr lang="en-US" sz="1800" dirty="0"/>
              <a:t>.</a:t>
            </a:r>
          </a:p>
          <a:p>
            <a:endParaRPr lang="en-US" sz="1800" dirty="0"/>
          </a:p>
          <a:p>
            <a:r>
              <a:rPr lang="en-US" sz="1800" dirty="0"/>
              <a:t>Old Highway 2 Road Allowance provides separation.</a:t>
            </a:r>
          </a:p>
          <a:p>
            <a:endParaRPr lang="en-US" sz="1800" dirty="0"/>
          </a:p>
          <a:p>
            <a:r>
              <a:rPr lang="en-CA" sz="1800" dirty="0"/>
              <a:t>Influence areas for Class I facilities can be experienced up to 70 metres away.</a:t>
            </a:r>
          </a:p>
          <a:p>
            <a:endParaRPr lang="en-CA" sz="1800" dirty="0"/>
          </a:p>
          <a:p>
            <a:r>
              <a:rPr lang="en-CA" sz="1800" dirty="0"/>
              <a:t>Existing buildings well setback on property with ample space to operate beyond 70 metres from nearby homes.</a:t>
            </a:r>
          </a:p>
        </p:txBody>
      </p:sp>
    </p:spTree>
    <p:extLst>
      <p:ext uri="{BB962C8B-B14F-4D97-AF65-F5344CB8AC3E}">
        <p14:creationId xmlns:p14="http://schemas.microsoft.com/office/powerpoint/2010/main" val="11133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75CF3-4790-CB52-89E1-CB7F37079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6639D4-2455-5F4E-0B69-E6390D50770A}"/>
              </a:ext>
            </a:extLst>
          </p:cNvPr>
          <p:cNvSpPr>
            <a:spLocks noGrp="1"/>
          </p:cNvSpPr>
          <p:nvPr>
            <p:ph type="title"/>
          </p:nvPr>
        </p:nvSpPr>
        <p:spPr>
          <a:xfrm>
            <a:off x="508001" y="1314450"/>
            <a:ext cx="6447501" cy="532151"/>
          </a:xfrm>
        </p:spPr>
        <p:txBody>
          <a:bodyPr/>
          <a:lstStyle/>
          <a:p>
            <a:r>
              <a:rPr lang="en-US" dirty="0"/>
              <a:t>SDG Official Plan</a:t>
            </a:r>
            <a:endParaRPr lang="en-CA" dirty="0"/>
          </a:p>
        </p:txBody>
      </p:sp>
      <p:sp>
        <p:nvSpPr>
          <p:cNvPr id="3" name="Content Placeholder 2">
            <a:extLst>
              <a:ext uri="{FF2B5EF4-FFF2-40B4-BE49-F238E27FC236}">
                <a16:creationId xmlns:a16="http://schemas.microsoft.com/office/drawing/2014/main" id="{DB595716-97A3-8835-C4C4-82469CBDF3C5}"/>
              </a:ext>
            </a:extLst>
          </p:cNvPr>
          <p:cNvSpPr>
            <a:spLocks noGrp="1"/>
          </p:cNvSpPr>
          <p:nvPr>
            <p:ph idx="1"/>
          </p:nvPr>
        </p:nvSpPr>
        <p:spPr>
          <a:xfrm>
            <a:off x="508001" y="1914057"/>
            <a:ext cx="6447501" cy="3474215"/>
          </a:xfrm>
        </p:spPr>
        <p:txBody>
          <a:bodyPr>
            <a:normAutofit fontScale="92500"/>
          </a:bodyPr>
          <a:lstStyle/>
          <a:p>
            <a:r>
              <a:rPr lang="en-US" sz="1800" dirty="0"/>
              <a:t>Rural District on Schedule A6.</a:t>
            </a:r>
          </a:p>
          <a:p>
            <a:endParaRPr lang="en-US" sz="1800" dirty="0"/>
          </a:p>
          <a:p>
            <a:r>
              <a:rPr lang="en-US" sz="1800" dirty="0"/>
              <a:t>Designation allows for a variety of uses including industry.</a:t>
            </a:r>
          </a:p>
          <a:p>
            <a:pPr>
              <a:buFontTx/>
              <a:buChar char="-"/>
            </a:pPr>
            <a:r>
              <a:rPr lang="en-CA" sz="1800" dirty="0"/>
              <a:t>Use would not be better located in a Settlement Area.</a:t>
            </a:r>
          </a:p>
          <a:p>
            <a:pPr>
              <a:buFontTx/>
              <a:buChar char="-"/>
            </a:pPr>
            <a:r>
              <a:rPr lang="en-CA" sz="1800" dirty="0"/>
              <a:t>Mediation of potential impacts can be achieved.</a:t>
            </a:r>
          </a:p>
          <a:p>
            <a:pPr>
              <a:buFontTx/>
              <a:buChar char="-"/>
            </a:pPr>
            <a:r>
              <a:rPr lang="en-CA" sz="1800" dirty="0"/>
              <a:t>Close access to 401 Interchange supports industrial activity.</a:t>
            </a:r>
          </a:p>
          <a:p>
            <a:pPr>
              <a:buFontTx/>
              <a:buChar char="-"/>
            </a:pPr>
            <a:endParaRPr lang="en-CA" sz="1800" dirty="0"/>
          </a:p>
          <a:p>
            <a:r>
              <a:rPr lang="en-CA" sz="1800" dirty="0"/>
              <a:t>Official Plan allows for small industry in the Rural District. Rezoning to Light Industrial (ML) would be consistent with the Official Plan.</a:t>
            </a:r>
          </a:p>
        </p:txBody>
      </p:sp>
    </p:spTree>
    <p:extLst>
      <p:ext uri="{BB962C8B-B14F-4D97-AF65-F5344CB8AC3E}">
        <p14:creationId xmlns:p14="http://schemas.microsoft.com/office/powerpoint/2010/main" val="115590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B6273-88CB-962E-E963-C3383BF68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3862DF-13E3-7D0B-B693-EAD34DE925DB}"/>
              </a:ext>
            </a:extLst>
          </p:cNvPr>
          <p:cNvSpPr>
            <a:spLocks noGrp="1"/>
          </p:cNvSpPr>
          <p:nvPr>
            <p:ph type="title"/>
          </p:nvPr>
        </p:nvSpPr>
        <p:spPr>
          <a:xfrm>
            <a:off x="508001" y="1314450"/>
            <a:ext cx="6447501" cy="532151"/>
          </a:xfrm>
        </p:spPr>
        <p:txBody>
          <a:bodyPr/>
          <a:lstStyle/>
          <a:p>
            <a:r>
              <a:rPr lang="en-US" dirty="0"/>
              <a:t>South Glengarry Zoning By-Law</a:t>
            </a:r>
            <a:endParaRPr lang="en-CA" dirty="0"/>
          </a:p>
        </p:txBody>
      </p:sp>
      <p:sp>
        <p:nvSpPr>
          <p:cNvPr id="3" name="Content Placeholder 2">
            <a:extLst>
              <a:ext uri="{FF2B5EF4-FFF2-40B4-BE49-F238E27FC236}">
                <a16:creationId xmlns:a16="http://schemas.microsoft.com/office/drawing/2014/main" id="{6713416F-36E2-4D65-5C73-1305357B3637}"/>
              </a:ext>
            </a:extLst>
          </p:cNvPr>
          <p:cNvSpPr>
            <a:spLocks noGrp="1"/>
          </p:cNvSpPr>
          <p:nvPr>
            <p:ph idx="1"/>
          </p:nvPr>
        </p:nvSpPr>
        <p:spPr>
          <a:xfrm>
            <a:off x="508001" y="1914057"/>
            <a:ext cx="6447501" cy="3474215"/>
          </a:xfrm>
        </p:spPr>
        <p:txBody>
          <a:bodyPr>
            <a:normAutofit fontScale="92500" lnSpcReduction="20000"/>
          </a:bodyPr>
          <a:lstStyle/>
          <a:p>
            <a:r>
              <a:rPr lang="en-US" sz="1800" dirty="0"/>
              <a:t>From Highway Commercial (CH) to Light Industrial (ML).</a:t>
            </a:r>
          </a:p>
          <a:p>
            <a:endParaRPr lang="en-US" sz="1800" dirty="0"/>
          </a:p>
          <a:p>
            <a:r>
              <a:rPr lang="en-US" sz="1800" dirty="0"/>
              <a:t>Ample space to provide parking and loading.</a:t>
            </a:r>
          </a:p>
          <a:p>
            <a:endParaRPr lang="en-US" sz="1800" dirty="0"/>
          </a:p>
          <a:p>
            <a:r>
              <a:rPr lang="en-US" sz="1800" dirty="0"/>
              <a:t>Site measures 3.17ha where only 0.4ha required.</a:t>
            </a:r>
          </a:p>
          <a:p>
            <a:endParaRPr lang="en-US" sz="1800" dirty="0"/>
          </a:p>
          <a:p>
            <a:r>
              <a:rPr lang="en-US" sz="1800" dirty="0"/>
              <a:t>Ample frontage on road for new zone.</a:t>
            </a:r>
          </a:p>
          <a:p>
            <a:endParaRPr lang="en-US" sz="1800" dirty="0"/>
          </a:p>
          <a:p>
            <a:r>
              <a:rPr lang="en-US" sz="1800" dirty="0"/>
              <a:t>Existing buildings comply with yard setback requirements.</a:t>
            </a:r>
          </a:p>
          <a:p>
            <a:endParaRPr lang="en-CA" sz="1800" dirty="0"/>
          </a:p>
          <a:p>
            <a:r>
              <a:rPr lang="en-CA" sz="1800" dirty="0"/>
              <a:t>No exceptions proposed as part of Zoning Amendment.</a:t>
            </a:r>
          </a:p>
        </p:txBody>
      </p:sp>
    </p:spTree>
    <p:extLst>
      <p:ext uri="{BB962C8B-B14F-4D97-AF65-F5344CB8AC3E}">
        <p14:creationId xmlns:p14="http://schemas.microsoft.com/office/powerpoint/2010/main" val="2265292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5D6A5-7FC2-FF94-C9B4-DAD0EDEED2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7380D-57F0-81FC-2BF7-D643D6B13C74}"/>
              </a:ext>
            </a:extLst>
          </p:cNvPr>
          <p:cNvSpPr>
            <a:spLocks noGrp="1"/>
          </p:cNvSpPr>
          <p:nvPr>
            <p:ph type="title"/>
          </p:nvPr>
        </p:nvSpPr>
        <p:spPr>
          <a:xfrm>
            <a:off x="425153" y="3081880"/>
            <a:ext cx="6447501" cy="532151"/>
          </a:xfrm>
        </p:spPr>
        <p:txBody>
          <a:bodyPr/>
          <a:lstStyle/>
          <a:p>
            <a:pPr algn="ctr"/>
            <a:r>
              <a:rPr lang="en-US" dirty="0"/>
              <a:t>Thank You</a:t>
            </a:r>
            <a:endParaRPr lang="en-CA" dirty="0"/>
          </a:p>
        </p:txBody>
      </p:sp>
    </p:spTree>
    <p:extLst>
      <p:ext uri="{BB962C8B-B14F-4D97-AF65-F5344CB8AC3E}">
        <p14:creationId xmlns:p14="http://schemas.microsoft.com/office/powerpoint/2010/main" val="3239850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C23681-C3FC-7ED8-FE5F-86A1C00B92CB}"/>
              </a:ext>
            </a:extLst>
          </p:cNvPr>
          <p:cNvSpPr>
            <a:spLocks noGrp="1"/>
          </p:cNvSpPr>
          <p:nvPr>
            <p:ph idx="1"/>
          </p:nvPr>
        </p:nvSpPr>
        <p:spPr>
          <a:xfrm>
            <a:off x="0" y="999087"/>
            <a:ext cx="9144000" cy="4584131"/>
          </a:xfrm>
        </p:spPr>
        <p:txBody>
          <a:bodyPr/>
          <a:lstStyle/>
          <a:p>
            <a:r>
              <a:rPr lang="en-CA" dirty="0"/>
              <a:t>This application was circulated to the following agencies for commenting:</a:t>
            </a:r>
          </a:p>
          <a:p>
            <a:pPr lvl="1"/>
            <a:r>
              <a:rPr lang="en-CA" b="1" dirty="0"/>
              <a:t>MTO</a:t>
            </a:r>
            <a:r>
              <a:rPr lang="en-CA" dirty="0"/>
              <a:t> - </a:t>
            </a:r>
            <a:r>
              <a:rPr lang="en-US" dirty="0"/>
              <a:t>The Ministry can support the proposed rezoning.</a:t>
            </a:r>
          </a:p>
          <a:p>
            <a:pPr lvl="1"/>
            <a:r>
              <a:rPr lang="en-US" b="1" dirty="0"/>
              <a:t>SDG Counties Transportation</a:t>
            </a:r>
            <a:r>
              <a:rPr lang="en-US" dirty="0"/>
              <a:t>– Currently Awaiting Comments</a:t>
            </a:r>
            <a:endParaRPr lang="en-CA" dirty="0"/>
          </a:p>
        </p:txBody>
      </p:sp>
      <p:sp>
        <p:nvSpPr>
          <p:cNvPr id="4" name="Title 1">
            <a:extLst>
              <a:ext uri="{FF2B5EF4-FFF2-40B4-BE49-F238E27FC236}">
                <a16:creationId xmlns:a16="http://schemas.microsoft.com/office/drawing/2014/main" id="{F9892FFB-369D-0D91-3725-3DD6F81B94BE}"/>
              </a:ext>
            </a:extLst>
          </p:cNvPr>
          <p:cNvSpPr txBox="1">
            <a:spLocks/>
          </p:cNvSpPr>
          <p:nvPr/>
        </p:nvSpPr>
        <p:spPr bwMode="auto">
          <a:xfrm>
            <a:off x="685800" y="325120"/>
            <a:ext cx="7772400" cy="13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0" cap="none" spc="0" normalizeH="0" baseline="0" noProof="0" dirty="0">
                <a:ln>
                  <a:noFill/>
                </a:ln>
                <a:solidFill>
                  <a:srgbClr val="000000"/>
                </a:solidFill>
                <a:effectLst/>
                <a:uLnTx/>
                <a:uFillTx/>
                <a:latin typeface="Arial"/>
                <a:ea typeface="ＭＳ Ｐゴシック" pitchFamily="34" charset="-128"/>
                <a:cs typeface="Arial" panose="020B0604020202020204" pitchFamily="34" charset="0"/>
              </a:rPr>
              <a:t>ZBLW 11-2025</a:t>
            </a:r>
            <a:br>
              <a:rPr kumimoji="0" lang="en-US" altLang="en-US" sz="4400" b="0" i="0" u="none" strike="noStrike" kern="0" cap="none" spc="0" normalizeH="0" baseline="0" noProof="0" dirty="0">
                <a:ln>
                  <a:noFill/>
                </a:ln>
                <a:solidFill>
                  <a:srgbClr val="FFFF00"/>
                </a:solidFill>
                <a:effectLst/>
                <a:uLnTx/>
                <a:uFillTx/>
                <a:latin typeface="Arial"/>
                <a:ea typeface="ＭＳ Ｐゴシック" pitchFamily="34" charset="-128"/>
                <a:cs typeface="+mj-cs"/>
              </a:rPr>
            </a:br>
            <a:endParaRPr kumimoji="0" lang="en-CA" sz="4400" b="0" i="0" u="none" strike="noStrike" kern="0" cap="none" spc="0" normalizeH="0" baseline="0" noProof="0" dirty="0">
              <a:ln>
                <a:noFill/>
              </a:ln>
              <a:solidFill>
                <a:srgbClr val="000000"/>
              </a:solidFill>
              <a:effectLst/>
              <a:uLnTx/>
              <a:uFillTx/>
              <a:latin typeface="Arial"/>
              <a:ea typeface="ＭＳ Ｐゴシック" pitchFamily="34" charset="-128"/>
              <a:cs typeface="+mj-cs"/>
            </a:endParaRPr>
          </a:p>
        </p:txBody>
      </p:sp>
    </p:spTree>
    <p:extLst>
      <p:ext uri="{BB962C8B-B14F-4D97-AF65-F5344CB8AC3E}">
        <p14:creationId xmlns:p14="http://schemas.microsoft.com/office/powerpoint/2010/main" val="1111667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a:extLst>
              <a:ext uri="{FF2B5EF4-FFF2-40B4-BE49-F238E27FC236}">
                <a16:creationId xmlns:a16="http://schemas.microsoft.com/office/drawing/2014/main" id="{AF25E6FC-BC40-44AC-9C5E-33396162B8F0}"/>
              </a:ext>
            </a:extLst>
          </p:cNvPr>
          <p:cNvSpPr>
            <a:spLocks noGrp="1" noChangeArrowheads="1"/>
          </p:cNvSpPr>
          <p:nvPr>
            <p:ph idx="1"/>
          </p:nvPr>
        </p:nvSpPr>
        <p:spPr>
          <a:xfrm>
            <a:off x="290457" y="1096991"/>
            <a:ext cx="8928992" cy="1152129"/>
          </a:xfrm>
        </p:spPr>
        <p:txBody>
          <a:bodyPr/>
          <a:lstStyle/>
          <a:p>
            <a:pPr marL="0" indent="0">
              <a:buNone/>
            </a:pPr>
            <a:r>
              <a:rPr lang="en-US" altLang="en-US" dirty="0"/>
              <a:t>Staff received 17 written comments. The public comments raise concerns regarding:</a:t>
            </a:r>
          </a:p>
          <a:p>
            <a:pPr>
              <a:buFontTx/>
              <a:buNone/>
            </a:pPr>
            <a:endParaRPr lang="en-US" altLang="en-US" sz="2300" dirty="0"/>
          </a:p>
          <a:p>
            <a:pPr>
              <a:buFontTx/>
              <a:buNone/>
            </a:pPr>
            <a:endParaRPr lang="en-US" altLang="en-US" sz="2300" dirty="0"/>
          </a:p>
        </p:txBody>
      </p:sp>
      <p:sp>
        <p:nvSpPr>
          <p:cNvPr id="5" name="Title 1">
            <a:extLst>
              <a:ext uri="{FF2B5EF4-FFF2-40B4-BE49-F238E27FC236}">
                <a16:creationId xmlns:a16="http://schemas.microsoft.com/office/drawing/2014/main" id="{C210D1A5-2ADA-160A-9212-353FBB48E3C3}"/>
              </a:ext>
            </a:extLst>
          </p:cNvPr>
          <p:cNvSpPr txBox="1">
            <a:spLocks/>
          </p:cNvSpPr>
          <p:nvPr/>
        </p:nvSpPr>
        <p:spPr bwMode="auto">
          <a:xfrm>
            <a:off x="685800" y="325120"/>
            <a:ext cx="7772400" cy="13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0" cap="none" spc="0" normalizeH="0" baseline="0" noProof="0" dirty="0">
                <a:ln>
                  <a:noFill/>
                </a:ln>
                <a:solidFill>
                  <a:srgbClr val="000000"/>
                </a:solidFill>
                <a:effectLst/>
                <a:uLnTx/>
                <a:uFillTx/>
                <a:latin typeface="Arial"/>
                <a:ea typeface="ＭＳ Ｐゴシック" pitchFamily="34" charset="-128"/>
                <a:cs typeface="Arial" panose="020B0604020202020204" pitchFamily="34" charset="0"/>
              </a:rPr>
              <a:t>ZBLW 11-2025</a:t>
            </a:r>
            <a:br>
              <a:rPr kumimoji="0" lang="en-US" altLang="en-US" sz="4400" b="0" i="0" u="none" strike="noStrike" kern="0" cap="none" spc="0" normalizeH="0" baseline="0" noProof="0" dirty="0">
                <a:ln>
                  <a:noFill/>
                </a:ln>
                <a:solidFill>
                  <a:srgbClr val="FFFF00"/>
                </a:solidFill>
                <a:effectLst/>
                <a:uLnTx/>
                <a:uFillTx/>
                <a:latin typeface="Arial"/>
                <a:ea typeface="ＭＳ Ｐゴシック" pitchFamily="34" charset="-128"/>
                <a:cs typeface="+mj-cs"/>
              </a:rPr>
            </a:br>
            <a:endParaRPr kumimoji="0" lang="en-CA" sz="4400" b="0" i="0" u="none" strike="noStrike" kern="0" cap="none" spc="0" normalizeH="0" baseline="0" noProof="0" dirty="0">
              <a:ln>
                <a:noFill/>
              </a:ln>
              <a:solidFill>
                <a:srgbClr val="000000"/>
              </a:solidFill>
              <a:effectLst/>
              <a:uLnTx/>
              <a:uFillTx/>
              <a:latin typeface="Arial"/>
              <a:ea typeface="ＭＳ Ｐゴシック" pitchFamily="34" charset="-128"/>
              <a:cs typeface="+mj-cs"/>
            </a:endParaRPr>
          </a:p>
        </p:txBody>
      </p:sp>
      <p:sp>
        <p:nvSpPr>
          <p:cNvPr id="2" name="TextBox 1">
            <a:extLst>
              <a:ext uri="{FF2B5EF4-FFF2-40B4-BE49-F238E27FC236}">
                <a16:creationId xmlns:a16="http://schemas.microsoft.com/office/drawing/2014/main" id="{7844D9DE-85D1-DFDE-9CAF-05D3AE66C36C}"/>
              </a:ext>
            </a:extLst>
          </p:cNvPr>
          <p:cNvSpPr txBox="1"/>
          <p:nvPr/>
        </p:nvSpPr>
        <p:spPr>
          <a:xfrm>
            <a:off x="290457" y="2249120"/>
            <a:ext cx="8390965" cy="3108543"/>
          </a:xfrm>
          <a:prstGeom prst="rect">
            <a:avLst/>
          </a:prstGeom>
          <a:noFill/>
        </p:spPr>
        <p:txBody>
          <a:bodyPr wrap="square" rtlCol="0">
            <a:spAutoFit/>
          </a:bodyPr>
          <a:lstStyle/>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Current Storage of Waste Materials</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Noise, </a:t>
            </a:r>
            <a:r>
              <a:rPr kumimoji="0" lang="en-US" altLang="en-US" sz="2800" b="0" i="0" u="none" strike="noStrike" kern="1200" cap="none" spc="0" normalizeH="0" baseline="0" noProof="0" dirty="0" err="1">
                <a:ln>
                  <a:noFill/>
                </a:ln>
                <a:solidFill>
                  <a:srgbClr val="000000"/>
                </a:solidFill>
                <a:effectLst/>
                <a:uLnTx/>
                <a:uFillTx/>
                <a:latin typeface="Arial" panose="020B0604020202020204" pitchFamily="34" charset="0"/>
                <a:ea typeface="ＭＳ Ｐゴシック" panose="020B0600070205080204" pitchFamily="34" charset="-128"/>
                <a:cs typeface="+mn-cs"/>
              </a:rPr>
              <a:t>Odour</a:t>
            </a:r>
            <a:r>
              <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Visual Pollution</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Environmental Impacts &amp; Studies</a:t>
            </a:r>
            <a:endParaRPr kumimoji="0" lang="en-CA"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CA"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Road Conditions (noise, safety and wear)</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CA"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Land-Use Compatibility - Residential Land-Uses</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CA"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Traffic Impact Studies &amp; Traffic Safety</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CA"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Perceived Impacts on Property Values</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a:extLst>
              <a:ext uri="{FF2B5EF4-FFF2-40B4-BE49-F238E27FC236}">
                <a16:creationId xmlns:a16="http://schemas.microsoft.com/office/drawing/2014/main" id="{AF25E6FC-BC40-44AC-9C5E-33396162B8F0}"/>
              </a:ext>
            </a:extLst>
          </p:cNvPr>
          <p:cNvSpPr>
            <a:spLocks noGrp="1" noChangeArrowheads="1"/>
          </p:cNvSpPr>
          <p:nvPr>
            <p:ph idx="1"/>
          </p:nvPr>
        </p:nvSpPr>
        <p:spPr>
          <a:xfrm>
            <a:off x="107504" y="1723223"/>
            <a:ext cx="8928992" cy="2764484"/>
          </a:xfrm>
        </p:spPr>
        <p:txBody>
          <a:bodyPr/>
          <a:lstStyle/>
          <a:p>
            <a:r>
              <a:rPr lang="en-US" altLang="en-US" dirty="0"/>
              <a:t>This zoning amendment application will be subject to a decision of Council.</a:t>
            </a:r>
          </a:p>
          <a:p>
            <a:pPr marL="0" indent="0">
              <a:buNone/>
            </a:pPr>
            <a:endParaRPr lang="en-US" altLang="en-US" dirty="0">
              <a:solidFill>
                <a:srgbClr val="FF0000"/>
              </a:solidFill>
            </a:endParaRPr>
          </a:p>
          <a:p>
            <a:r>
              <a:rPr lang="en-US" altLang="en-US" dirty="0"/>
              <a:t>A staff report including a recommendation will be brought to Council for a decision in the near future.</a:t>
            </a:r>
          </a:p>
          <a:p>
            <a:pPr>
              <a:buFontTx/>
              <a:buNone/>
            </a:pPr>
            <a:endParaRPr lang="en-US" altLang="en-US" sz="2300" dirty="0"/>
          </a:p>
        </p:txBody>
      </p:sp>
      <p:sp>
        <p:nvSpPr>
          <p:cNvPr id="3" name="Title 1">
            <a:extLst>
              <a:ext uri="{FF2B5EF4-FFF2-40B4-BE49-F238E27FC236}">
                <a16:creationId xmlns:a16="http://schemas.microsoft.com/office/drawing/2014/main" id="{74F87139-B1DE-346F-10CF-FE0DD9B090F2}"/>
              </a:ext>
            </a:extLst>
          </p:cNvPr>
          <p:cNvSpPr txBox="1">
            <a:spLocks/>
          </p:cNvSpPr>
          <p:nvPr/>
        </p:nvSpPr>
        <p:spPr bwMode="auto">
          <a:xfrm>
            <a:off x="685800" y="325120"/>
            <a:ext cx="7772400" cy="13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0" cap="none" spc="0" normalizeH="0" baseline="0" noProof="0" dirty="0">
                <a:ln>
                  <a:noFill/>
                </a:ln>
                <a:solidFill>
                  <a:srgbClr val="000000"/>
                </a:solidFill>
                <a:effectLst/>
                <a:uLnTx/>
                <a:uFillTx/>
                <a:latin typeface="Arial"/>
                <a:ea typeface="ＭＳ Ｐゴシック" pitchFamily="34" charset="-128"/>
                <a:cs typeface="Arial" panose="020B0604020202020204" pitchFamily="34" charset="0"/>
              </a:rPr>
              <a:t>ZBLW 11-2025</a:t>
            </a:r>
            <a:br>
              <a:rPr kumimoji="0" lang="en-US" altLang="en-US" sz="4400" b="0" i="0" u="none" strike="noStrike" kern="0" cap="none" spc="0" normalizeH="0" baseline="0" noProof="0" dirty="0">
                <a:ln>
                  <a:noFill/>
                </a:ln>
                <a:solidFill>
                  <a:srgbClr val="FFFF00"/>
                </a:solidFill>
                <a:effectLst/>
                <a:uLnTx/>
                <a:uFillTx/>
                <a:latin typeface="Arial"/>
                <a:ea typeface="ＭＳ Ｐゴシック" pitchFamily="34" charset="-128"/>
                <a:cs typeface="+mj-cs"/>
              </a:rPr>
            </a:br>
            <a:endParaRPr kumimoji="0" lang="en-CA" sz="4400" b="0" i="0" u="none" strike="noStrike" kern="0" cap="none" spc="0" normalizeH="0" baseline="0" noProof="0" dirty="0">
              <a:ln>
                <a:noFill/>
              </a:ln>
              <a:solidFill>
                <a:srgbClr val="000000"/>
              </a:solidFill>
              <a:effectLst/>
              <a:uLnTx/>
              <a:uFillTx/>
              <a:latin typeface="Arial"/>
              <a:ea typeface="ＭＳ Ｐゴシック" pitchFamily="34" charset="-128"/>
              <a:cs typeface="+mj-cs"/>
            </a:endParaRPr>
          </a:p>
        </p:txBody>
      </p:sp>
    </p:spTree>
    <p:extLst>
      <p:ext uri="{BB962C8B-B14F-4D97-AF65-F5344CB8AC3E}">
        <p14:creationId xmlns:p14="http://schemas.microsoft.com/office/powerpoint/2010/main" val="3365851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Content Placeholder 3">
            <a:extLst>
              <a:ext uri="{FF2B5EF4-FFF2-40B4-BE49-F238E27FC236}">
                <a16:creationId xmlns:a16="http://schemas.microsoft.com/office/drawing/2014/main" id="{91C76D0C-4F04-4879-84D5-64D0A9F87A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88640"/>
            <a:ext cx="2286000" cy="22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165E3D9-5A58-09C4-A965-63B4E6049172}"/>
              </a:ext>
            </a:extLst>
          </p:cNvPr>
          <p:cNvSpPr txBox="1"/>
          <p:nvPr/>
        </p:nvSpPr>
        <p:spPr>
          <a:xfrm>
            <a:off x="0" y="2971732"/>
            <a:ext cx="9144000" cy="2308324"/>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Members of the public are asked to </a:t>
            </a:r>
            <a:r>
              <a:rPr kumimoji="0" lang="en-US" sz="36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rPr>
              <a:t>state their name and address</a:t>
            </a:r>
            <a:r>
              <a:rPr kumimoji="0" lang="en-US" sz="3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 before providing any comments on the proposed Zoning By-Law Amendment.</a:t>
            </a:r>
            <a:endParaRPr kumimoji="0" lang="en-CA" sz="3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565987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AC38B-51A3-A8E1-A32A-263EEFAB45A5}"/>
              </a:ext>
            </a:extLst>
          </p:cNvPr>
          <p:cNvSpPr>
            <a:spLocks noGrp="1"/>
          </p:cNvSpPr>
          <p:nvPr>
            <p:ph type="title"/>
          </p:nvPr>
        </p:nvSpPr>
        <p:spPr/>
        <p:txBody>
          <a:bodyPr/>
          <a:lstStyle/>
          <a:p>
            <a:endParaRPr lang="en-CA"/>
          </a:p>
        </p:txBody>
      </p:sp>
      <p:sp>
        <p:nvSpPr>
          <p:cNvPr id="3" name="Content Placeholder 2">
            <a:extLst>
              <a:ext uri="{FF2B5EF4-FFF2-40B4-BE49-F238E27FC236}">
                <a16:creationId xmlns:a16="http://schemas.microsoft.com/office/drawing/2014/main" id="{980BE068-B5DC-B2D0-D53E-40FA4BABB347}"/>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3976092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6E22D-473B-7BBB-F640-78939D3D3305}"/>
              </a:ext>
            </a:extLst>
          </p:cNvPr>
          <p:cNvSpPr>
            <a:spLocks noGrp="1"/>
          </p:cNvSpPr>
          <p:nvPr>
            <p:ph type="title"/>
          </p:nvPr>
        </p:nvSpPr>
        <p:spPr>
          <a:xfrm>
            <a:off x="685800" y="173736"/>
            <a:ext cx="7772400" cy="1005840"/>
          </a:xfrm>
        </p:spPr>
        <p:txBody>
          <a:bodyPr/>
          <a:lstStyle/>
          <a:p>
            <a:r>
              <a:rPr lang="en-US" altLang="en-US" b="1">
                <a:solidFill>
                  <a:schemeClr val="tx1"/>
                </a:solidFill>
                <a:cs typeface="Arial" panose="020B0604020202020204" pitchFamily="34" charset="0"/>
              </a:rPr>
              <a:t>OPA 29/ ZBLW-12-25</a:t>
            </a:r>
            <a:endParaRPr lang="en-US"/>
          </a:p>
        </p:txBody>
      </p:sp>
      <p:sp>
        <p:nvSpPr>
          <p:cNvPr id="3" name="Content Placeholder 2">
            <a:extLst>
              <a:ext uri="{FF2B5EF4-FFF2-40B4-BE49-F238E27FC236}">
                <a16:creationId xmlns:a16="http://schemas.microsoft.com/office/drawing/2014/main" id="{5E7A98E3-4E73-FA36-41C3-A96D112DFCC8}"/>
              </a:ext>
            </a:extLst>
          </p:cNvPr>
          <p:cNvSpPr>
            <a:spLocks noGrp="1"/>
          </p:cNvSpPr>
          <p:nvPr>
            <p:ph idx="1"/>
          </p:nvPr>
        </p:nvSpPr>
        <p:spPr>
          <a:xfrm>
            <a:off x="237744" y="1179576"/>
            <a:ext cx="8677656" cy="3904488"/>
          </a:xfrm>
        </p:spPr>
        <p:txBody>
          <a:bodyPr/>
          <a:lstStyle/>
          <a:p>
            <a:r>
              <a:rPr lang="en-US" sz="2800"/>
              <a:t>SDG Counties and the Township received an Official Plan Amendment Application (OPA) and a Zoning By-Law Amendment Application to redesignate and rezone the property legally described as Part of Lot 38, Concession 1, being Part 1 on RP 14R 573, in the geographic Township of Lancaster, now in the Township of South Glengarry, addressed as 5961 County Road 34</a:t>
            </a:r>
          </a:p>
        </p:txBody>
      </p:sp>
    </p:spTree>
    <p:extLst>
      <p:ext uri="{BB962C8B-B14F-4D97-AF65-F5344CB8AC3E}">
        <p14:creationId xmlns:p14="http://schemas.microsoft.com/office/powerpoint/2010/main" val="3701981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873E-7868-7D14-E426-649C8BE23429}"/>
              </a:ext>
            </a:extLst>
          </p:cNvPr>
          <p:cNvSpPr>
            <a:spLocks noGrp="1"/>
          </p:cNvSpPr>
          <p:nvPr>
            <p:ph type="title"/>
          </p:nvPr>
        </p:nvSpPr>
        <p:spPr>
          <a:xfrm>
            <a:off x="685800" y="325120"/>
            <a:ext cx="7772400" cy="1347936"/>
          </a:xfrm>
        </p:spPr>
        <p:txBody>
          <a:bodyPr/>
          <a:lstStyle/>
          <a:p>
            <a:r>
              <a:rPr lang="en-US" altLang="en-US" b="1" kern="0" dirty="0">
                <a:solidFill>
                  <a:schemeClr val="tx1"/>
                </a:solidFill>
                <a:cs typeface="Arial" panose="020B0604020202020204" pitchFamily="34" charset="0"/>
              </a:rPr>
              <a:t>ZBLW 11-2025</a:t>
            </a:r>
            <a:br>
              <a:rPr lang="en-US" altLang="en-US" kern="0" dirty="0">
                <a:solidFill>
                  <a:srgbClr val="FFFF00"/>
                </a:solidFill>
              </a:rPr>
            </a:br>
            <a:endParaRPr lang="en-CA" dirty="0"/>
          </a:p>
        </p:txBody>
      </p:sp>
      <p:sp>
        <p:nvSpPr>
          <p:cNvPr id="3" name="Content Placeholder 2">
            <a:extLst>
              <a:ext uri="{FF2B5EF4-FFF2-40B4-BE49-F238E27FC236}">
                <a16:creationId xmlns:a16="http://schemas.microsoft.com/office/drawing/2014/main" id="{DF1807F0-2ED7-6918-FBCE-E1D8F775CC4E}"/>
              </a:ext>
            </a:extLst>
          </p:cNvPr>
          <p:cNvSpPr>
            <a:spLocks noGrp="1"/>
          </p:cNvSpPr>
          <p:nvPr>
            <p:ph idx="1"/>
          </p:nvPr>
        </p:nvSpPr>
        <p:spPr>
          <a:xfrm>
            <a:off x="251520" y="1344168"/>
            <a:ext cx="8206680" cy="3524992"/>
          </a:xfrm>
        </p:spPr>
        <p:txBody>
          <a:bodyPr/>
          <a:lstStyle/>
          <a:p>
            <a:r>
              <a:rPr lang="en-US" sz="3200" dirty="0"/>
              <a:t>This meeting will begin with a presentation summarizing the application</a:t>
            </a:r>
            <a:r>
              <a:rPr lang="en-US" sz="3200"/>
              <a:t> by the Township and the applicant</a:t>
            </a:r>
            <a:r>
              <a:rPr lang="en-US" sz="3200" dirty="0"/>
              <a:t>, followed by a discussion period during which all attendees will have an opportunity to provide input on the proposed </a:t>
            </a:r>
            <a:r>
              <a:rPr lang="en-US" sz="3200"/>
              <a:t>zoning </a:t>
            </a:r>
            <a:r>
              <a:rPr lang="en-US" sz="3200" dirty="0"/>
              <a:t>by-law</a:t>
            </a:r>
            <a:r>
              <a:rPr lang="en-US"/>
              <a:t> amendment.</a:t>
            </a:r>
            <a:endParaRPr lang="en-CA" dirty="0"/>
          </a:p>
        </p:txBody>
      </p:sp>
    </p:spTree>
    <p:extLst>
      <p:ext uri="{BB962C8B-B14F-4D97-AF65-F5344CB8AC3E}">
        <p14:creationId xmlns:p14="http://schemas.microsoft.com/office/powerpoint/2010/main" val="697557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5AF1E-A649-1155-A435-34FC3664A165}"/>
              </a:ext>
            </a:extLst>
          </p:cNvPr>
          <p:cNvSpPr>
            <a:spLocks noGrp="1"/>
          </p:cNvSpPr>
          <p:nvPr>
            <p:ph type="title"/>
          </p:nvPr>
        </p:nvSpPr>
        <p:spPr/>
        <p:txBody>
          <a:bodyPr/>
          <a:lstStyle/>
          <a:p>
            <a:r>
              <a:rPr lang="en-US" altLang="en-US" b="1">
                <a:solidFill>
                  <a:schemeClr val="tx1"/>
                </a:solidFill>
                <a:cs typeface="Arial" panose="020B0604020202020204" pitchFamily="34" charset="0"/>
              </a:rPr>
              <a:t>OPA 29/ ZBLW-12-25</a:t>
            </a:r>
            <a:endParaRPr lang="en-US"/>
          </a:p>
        </p:txBody>
      </p:sp>
      <p:sp>
        <p:nvSpPr>
          <p:cNvPr id="3" name="Content Placeholder 2">
            <a:extLst>
              <a:ext uri="{FF2B5EF4-FFF2-40B4-BE49-F238E27FC236}">
                <a16:creationId xmlns:a16="http://schemas.microsoft.com/office/drawing/2014/main" id="{A8FCC38D-F6A5-9C64-0120-BDC3B8B82010}"/>
              </a:ext>
            </a:extLst>
          </p:cNvPr>
          <p:cNvSpPr>
            <a:spLocks noGrp="1"/>
          </p:cNvSpPr>
          <p:nvPr>
            <p:ph idx="1"/>
          </p:nvPr>
        </p:nvSpPr>
        <p:spPr/>
        <p:txBody>
          <a:bodyPr/>
          <a:lstStyle/>
          <a:p>
            <a:r>
              <a:rPr lang="en-US"/>
              <a:t>The United Counties of SDG is responsible for OPA’s.  Although, the County Official Plan (OP) is an upper tier planning document but it also serves as South Glengarry’s OP. </a:t>
            </a:r>
          </a:p>
        </p:txBody>
      </p:sp>
    </p:spTree>
    <p:extLst>
      <p:ext uri="{BB962C8B-B14F-4D97-AF65-F5344CB8AC3E}">
        <p14:creationId xmlns:p14="http://schemas.microsoft.com/office/powerpoint/2010/main" val="494698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873E-7868-7D14-E426-649C8BE23429}"/>
              </a:ext>
            </a:extLst>
          </p:cNvPr>
          <p:cNvSpPr>
            <a:spLocks noGrp="1"/>
          </p:cNvSpPr>
          <p:nvPr>
            <p:ph type="title"/>
          </p:nvPr>
        </p:nvSpPr>
        <p:spPr>
          <a:xfrm>
            <a:off x="685800" y="332656"/>
            <a:ext cx="7772400" cy="1347936"/>
          </a:xfrm>
        </p:spPr>
        <p:txBody>
          <a:bodyPr/>
          <a:lstStyle/>
          <a:p>
            <a:r>
              <a:rPr lang="en-US" altLang="en-US" b="1" kern="0" dirty="0">
                <a:solidFill>
                  <a:schemeClr val="tx1"/>
                </a:solidFill>
                <a:cs typeface="Arial" panose="020B0604020202020204" pitchFamily="34" charset="0"/>
              </a:rPr>
              <a:t>OPA 29</a:t>
            </a:r>
            <a:r>
              <a:rPr lang="en-US" altLang="en-US" b="1" kern="0">
                <a:solidFill>
                  <a:schemeClr val="tx1"/>
                </a:solidFill>
                <a:cs typeface="Arial" panose="020B0604020202020204" pitchFamily="34" charset="0"/>
              </a:rPr>
              <a:t>/</a:t>
            </a:r>
            <a:r>
              <a:rPr lang="en-US" altLang="en-US" b="1">
                <a:solidFill>
                  <a:schemeClr val="tx1"/>
                </a:solidFill>
                <a:cs typeface="Arial" panose="020B0604020202020204" pitchFamily="34" charset="0"/>
              </a:rPr>
              <a:t> ZBLW-12-25</a:t>
            </a:r>
            <a:br>
              <a:rPr lang="en-US" altLang="en-US" kern="0" dirty="0">
                <a:solidFill>
                  <a:srgbClr val="FFFF00"/>
                </a:solidFill>
              </a:rPr>
            </a:br>
            <a:endParaRPr lang="en-CA" dirty="0"/>
          </a:p>
        </p:txBody>
      </p:sp>
      <p:sp>
        <p:nvSpPr>
          <p:cNvPr id="3" name="Content Placeholder 2">
            <a:extLst>
              <a:ext uri="{FF2B5EF4-FFF2-40B4-BE49-F238E27FC236}">
                <a16:creationId xmlns:a16="http://schemas.microsoft.com/office/drawing/2014/main" id="{DF1807F0-2ED7-6918-FBCE-E1D8F775CC4E}"/>
              </a:ext>
            </a:extLst>
          </p:cNvPr>
          <p:cNvSpPr>
            <a:spLocks noGrp="1"/>
          </p:cNvSpPr>
          <p:nvPr>
            <p:ph idx="1"/>
          </p:nvPr>
        </p:nvSpPr>
        <p:spPr>
          <a:xfrm>
            <a:off x="251520" y="1141676"/>
            <a:ext cx="8636448" cy="2887960"/>
          </a:xfrm>
        </p:spPr>
        <p:txBody>
          <a:bodyPr/>
          <a:lstStyle/>
          <a:p>
            <a:r>
              <a:rPr lang="en-US" sz="2800"/>
              <a:t>This meeting will begin with a presentation by:</a:t>
            </a:r>
          </a:p>
          <a:p>
            <a:pPr lvl="1"/>
            <a:r>
              <a:rPr lang="en-US" sz="2400"/>
              <a:t> SDG Counties Planning Staff explaining the requested OPA, </a:t>
            </a:r>
          </a:p>
          <a:p>
            <a:pPr lvl="1"/>
            <a:r>
              <a:rPr lang="en-US" sz="2400"/>
              <a:t>Township Planning Staff explaining the requested Zoning Amendment, followed by a;</a:t>
            </a:r>
          </a:p>
          <a:p>
            <a:pPr lvl="1"/>
            <a:r>
              <a:rPr lang="en-US" sz="2400"/>
              <a:t> presentation by the Applicant’s Planner explaining the reason for requesting the amendments. </a:t>
            </a:r>
          </a:p>
          <a:p>
            <a:pPr marL="514350" indent="-457200"/>
            <a:r>
              <a:rPr lang="en-US" sz="2800"/>
              <a:t>Member of the public will be permitted to speak following the presentations</a:t>
            </a:r>
            <a:endParaRPr lang="en-CA"/>
          </a:p>
        </p:txBody>
      </p:sp>
    </p:spTree>
    <p:extLst>
      <p:ext uri="{BB962C8B-B14F-4D97-AF65-F5344CB8AC3E}">
        <p14:creationId xmlns:p14="http://schemas.microsoft.com/office/powerpoint/2010/main" val="23525105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A3ADF6-E2E2-541B-BCAE-670BF8349D83}"/>
              </a:ext>
            </a:extLst>
          </p:cNvPr>
          <p:cNvPicPr>
            <a:picLocks noChangeAspect="1"/>
          </p:cNvPicPr>
          <p:nvPr/>
        </p:nvPicPr>
        <p:blipFill>
          <a:blip r:embed="rId2">
            <a:alphaModFix amt="40000"/>
            <a:extLst>
              <a:ext uri="{28A0092B-C50C-407E-A947-70E740481C1C}">
                <a14:useLocalDpi xmlns:a14="http://schemas.microsoft.com/office/drawing/2010/main" val="0"/>
              </a:ext>
            </a:extLst>
          </a:blip>
          <a:srcRect t="20266" b="4734"/>
          <a:stretch>
            <a:fillRect/>
          </a:stretch>
        </p:blipFill>
        <p:spPr>
          <a:xfrm>
            <a:off x="15" y="857257"/>
            <a:ext cx="9143985" cy="5143493"/>
          </a:xfrm>
          <a:prstGeom prst="rect">
            <a:avLst/>
          </a:prstGeom>
        </p:spPr>
      </p:pic>
      <p:sp>
        <p:nvSpPr>
          <p:cNvPr id="2" name="Title 1">
            <a:extLst>
              <a:ext uri="{FF2B5EF4-FFF2-40B4-BE49-F238E27FC236}">
                <a16:creationId xmlns:a16="http://schemas.microsoft.com/office/drawing/2014/main" id="{DD1C17FC-EC72-A546-6083-D9FB7130AE0C}"/>
              </a:ext>
            </a:extLst>
          </p:cNvPr>
          <p:cNvSpPr>
            <a:spLocks noGrp="1"/>
          </p:cNvSpPr>
          <p:nvPr>
            <p:ph type="ctrTitle"/>
          </p:nvPr>
        </p:nvSpPr>
        <p:spPr>
          <a:xfrm>
            <a:off x="723900" y="1581150"/>
            <a:ext cx="8283623" cy="2673652"/>
          </a:xfrm>
        </p:spPr>
        <p:txBody>
          <a:bodyPr>
            <a:normAutofit fontScale="90000"/>
          </a:bodyPr>
          <a:lstStyle/>
          <a:p>
            <a:pPr algn="l"/>
            <a:r>
              <a:rPr lang="en-US" sz="4725" dirty="0">
                <a:ln w="22225">
                  <a:solidFill>
                    <a:schemeClr val="tx1"/>
                  </a:solidFill>
                  <a:miter lim="800000"/>
                </a:ln>
                <a:noFill/>
              </a:rPr>
              <a:t>Official Plan Amendment </a:t>
            </a:r>
            <a:br>
              <a:rPr lang="en-US" sz="4725" dirty="0">
                <a:ln w="22225">
                  <a:solidFill>
                    <a:schemeClr val="tx1"/>
                  </a:solidFill>
                  <a:miter lim="800000"/>
                </a:ln>
                <a:noFill/>
              </a:rPr>
            </a:br>
            <a:r>
              <a:rPr lang="en-US" sz="4725" dirty="0">
                <a:ln w="22225">
                  <a:solidFill>
                    <a:schemeClr val="tx1"/>
                  </a:solidFill>
                  <a:miter lim="800000"/>
                </a:ln>
                <a:noFill/>
              </a:rPr>
              <a:t>No. 29</a:t>
            </a:r>
            <a:br>
              <a:rPr lang="en-US" sz="4725" dirty="0">
                <a:ln w="22225">
                  <a:solidFill>
                    <a:schemeClr val="tx1"/>
                  </a:solidFill>
                  <a:miter lim="800000"/>
                </a:ln>
                <a:noFill/>
              </a:rPr>
            </a:br>
            <a:r>
              <a:rPr lang="en-US" sz="4725" dirty="0">
                <a:ln w="22225">
                  <a:solidFill>
                    <a:schemeClr val="tx1"/>
                  </a:solidFill>
                  <a:miter lim="800000"/>
                </a:ln>
                <a:noFill/>
              </a:rPr>
              <a:t>5961 County Road 34, </a:t>
            </a:r>
            <a:br>
              <a:rPr lang="en-US" sz="4725" dirty="0">
                <a:ln w="22225">
                  <a:solidFill>
                    <a:schemeClr val="tx1"/>
                  </a:solidFill>
                  <a:miter lim="800000"/>
                </a:ln>
                <a:noFill/>
              </a:rPr>
            </a:br>
            <a:r>
              <a:rPr lang="en-US" sz="4725" dirty="0">
                <a:ln w="22225">
                  <a:solidFill>
                    <a:schemeClr val="tx1"/>
                  </a:solidFill>
                  <a:miter lim="800000"/>
                </a:ln>
                <a:noFill/>
              </a:rPr>
              <a:t>Township of South Glengarry</a:t>
            </a:r>
            <a:endParaRPr lang="en-CA" sz="4725" dirty="0">
              <a:ln w="22225">
                <a:solidFill>
                  <a:schemeClr val="tx1"/>
                </a:solidFill>
                <a:miter lim="800000"/>
              </a:ln>
              <a:noFill/>
            </a:endParaRPr>
          </a:p>
        </p:txBody>
      </p:sp>
      <p:sp>
        <p:nvSpPr>
          <p:cNvPr id="3" name="Subtitle 2">
            <a:extLst>
              <a:ext uri="{FF2B5EF4-FFF2-40B4-BE49-F238E27FC236}">
                <a16:creationId xmlns:a16="http://schemas.microsoft.com/office/drawing/2014/main" id="{C09B8CF4-31A5-233D-AD77-10B043E11DC9}"/>
              </a:ext>
            </a:extLst>
          </p:cNvPr>
          <p:cNvSpPr>
            <a:spLocks noGrp="1"/>
          </p:cNvSpPr>
          <p:nvPr>
            <p:ph type="subTitle" idx="1"/>
          </p:nvPr>
        </p:nvSpPr>
        <p:spPr>
          <a:xfrm>
            <a:off x="723900" y="4286252"/>
            <a:ext cx="7696200" cy="902246"/>
          </a:xfrm>
        </p:spPr>
        <p:txBody>
          <a:bodyPr>
            <a:normAutofit lnSpcReduction="10000"/>
          </a:bodyPr>
          <a:lstStyle/>
          <a:p>
            <a:pPr algn="l"/>
            <a:r>
              <a:rPr lang="en-US" sz="1500"/>
              <a:t>Lindsay Parisien, RPP, MCIP</a:t>
            </a:r>
          </a:p>
          <a:p>
            <a:pPr algn="l"/>
            <a:r>
              <a:rPr lang="en-US" sz="1500"/>
              <a:t>Public Meeting</a:t>
            </a:r>
          </a:p>
          <a:p>
            <a:pPr algn="l"/>
            <a:r>
              <a:rPr lang="en-US" sz="1500"/>
              <a:t>January 12, 2026</a:t>
            </a:r>
            <a:endParaRPr lang="en-CA" sz="1500"/>
          </a:p>
        </p:txBody>
      </p:sp>
    </p:spTree>
    <p:extLst>
      <p:ext uri="{BB962C8B-B14F-4D97-AF65-F5344CB8AC3E}">
        <p14:creationId xmlns:p14="http://schemas.microsoft.com/office/powerpoint/2010/main" val="217668905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90619F96-BF9B-8387-AF1C-6EAD8C6B5AAA}"/>
              </a:ext>
            </a:extLst>
          </p:cNvPr>
          <p:cNvSpPr>
            <a:spLocks noGrp="1"/>
          </p:cNvSpPr>
          <p:nvPr>
            <p:ph type="title"/>
          </p:nvPr>
        </p:nvSpPr>
        <p:spPr>
          <a:xfrm>
            <a:off x="442170" y="1499385"/>
            <a:ext cx="3420438" cy="846051"/>
          </a:xfrm>
        </p:spPr>
        <p:txBody>
          <a:bodyPr anchor="ctr">
            <a:normAutofit/>
          </a:bodyPr>
          <a:lstStyle/>
          <a:p>
            <a:r>
              <a:rPr lang="en-US" sz="2775"/>
              <a:t>Presentation Overview</a:t>
            </a:r>
            <a:endParaRPr lang="en-CA" sz="2775"/>
          </a:p>
        </p:txBody>
      </p:sp>
      <p:grpSp>
        <p:nvGrpSpPr>
          <p:cNvPr id="31" name="Group 3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669863"/>
            <a:ext cx="266397" cy="505095"/>
            <a:chOff x="0" y="823811"/>
            <a:chExt cx="355196" cy="673460"/>
          </a:xfrm>
        </p:grpSpPr>
        <p:sp>
          <p:nvSpPr>
            <p:cNvPr id="32" name="Rectangle 3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33" name="Rectangle 3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grpSp>
      <p:sp>
        <p:nvSpPr>
          <p:cNvPr id="35" name="Rectangle 3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814" y="2425177"/>
            <a:ext cx="3223260" cy="205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3" name="Content Placeholder 2">
            <a:extLst>
              <a:ext uri="{FF2B5EF4-FFF2-40B4-BE49-F238E27FC236}">
                <a16:creationId xmlns:a16="http://schemas.microsoft.com/office/drawing/2014/main" id="{7BB88C18-99E5-7596-2A0E-06DF4FC0906B}"/>
              </a:ext>
            </a:extLst>
          </p:cNvPr>
          <p:cNvSpPr>
            <a:spLocks noGrp="1"/>
          </p:cNvSpPr>
          <p:nvPr>
            <p:ph idx="1"/>
          </p:nvPr>
        </p:nvSpPr>
        <p:spPr>
          <a:xfrm>
            <a:off x="498814" y="2472512"/>
            <a:ext cx="3448701" cy="3300371"/>
          </a:xfrm>
        </p:spPr>
        <p:txBody>
          <a:bodyPr anchor="ctr">
            <a:normAutofit/>
          </a:bodyPr>
          <a:lstStyle/>
          <a:p>
            <a:r>
              <a:rPr lang="en-US" sz="1275" dirty="0"/>
              <a:t>5961 County Road 34, Lancaster</a:t>
            </a:r>
          </a:p>
          <a:p>
            <a:pPr lvl="1"/>
            <a:r>
              <a:rPr lang="en-US" sz="1275" dirty="0"/>
              <a:t>Existing Site Conditions</a:t>
            </a:r>
          </a:p>
          <a:p>
            <a:pPr lvl="1"/>
            <a:r>
              <a:rPr lang="en-US" sz="1275" dirty="0"/>
              <a:t>Surrounding Land Uses</a:t>
            </a:r>
          </a:p>
          <a:p>
            <a:r>
              <a:rPr lang="en-US" sz="1275" dirty="0"/>
              <a:t>Proposed Official Plan Amendment </a:t>
            </a:r>
          </a:p>
          <a:p>
            <a:pPr lvl="1"/>
            <a:r>
              <a:rPr lang="en-US" sz="1275" dirty="0"/>
              <a:t>Planning Rationale &amp; Justification</a:t>
            </a:r>
          </a:p>
          <a:p>
            <a:pPr lvl="1"/>
            <a:r>
              <a:rPr lang="en-US" sz="1275" dirty="0"/>
              <a:t>Agricultural Impact Assessment (AIA)</a:t>
            </a:r>
          </a:p>
          <a:p>
            <a:r>
              <a:rPr lang="en-US" sz="1275" dirty="0"/>
              <a:t>Applicable Provincial Planning Statement (2024) &amp; Provincial Guidelines</a:t>
            </a:r>
          </a:p>
          <a:p>
            <a:pPr lvl="1"/>
            <a:r>
              <a:rPr lang="en-US" sz="1275" dirty="0"/>
              <a:t>Alternative Location Examples</a:t>
            </a:r>
          </a:p>
          <a:p>
            <a:r>
              <a:rPr lang="en-US" sz="1275" dirty="0"/>
              <a:t>Official Plan Policies</a:t>
            </a:r>
          </a:p>
          <a:p>
            <a:r>
              <a:rPr lang="en-US" sz="1275" dirty="0"/>
              <a:t>Comments Received to Date</a:t>
            </a:r>
          </a:p>
          <a:p>
            <a:r>
              <a:rPr lang="en-US" sz="1275" dirty="0"/>
              <a:t>Summary of Findings</a:t>
            </a:r>
          </a:p>
          <a:p>
            <a:r>
              <a:rPr lang="en-US" sz="1275" dirty="0"/>
              <a:t>Next Steps</a:t>
            </a:r>
            <a:endParaRPr lang="en-CA" sz="1275" dirty="0"/>
          </a:p>
        </p:txBody>
      </p:sp>
      <p:sp>
        <p:nvSpPr>
          <p:cNvPr id="37" name="Rectangle 3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857250"/>
            <a:ext cx="1120748"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39" name="Rectangle 3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1242640"/>
            <a:ext cx="4507025" cy="437593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pic>
        <p:nvPicPr>
          <p:cNvPr id="5" name="Picture 4">
            <a:extLst>
              <a:ext uri="{FF2B5EF4-FFF2-40B4-BE49-F238E27FC236}">
                <a16:creationId xmlns:a16="http://schemas.microsoft.com/office/drawing/2014/main" id="{74EA034F-C995-F111-AC85-6A75BBF37AA9}"/>
              </a:ext>
            </a:extLst>
          </p:cNvPr>
          <p:cNvPicPr>
            <a:picLocks noChangeAspect="1"/>
          </p:cNvPicPr>
          <p:nvPr/>
        </p:nvPicPr>
        <p:blipFill>
          <a:blip r:embed="rId2"/>
          <a:srcRect l="12910" r="18491" b="1"/>
          <a:stretch>
            <a:fillRect/>
          </a:stretch>
        </p:blipFill>
        <p:spPr>
          <a:xfrm>
            <a:off x="4483341" y="1456764"/>
            <a:ext cx="4069058" cy="3944472"/>
          </a:xfrm>
          <a:prstGeom prst="rect">
            <a:avLst/>
          </a:prstGeom>
        </p:spPr>
      </p:pic>
    </p:spTree>
    <p:extLst>
      <p:ext uri="{BB962C8B-B14F-4D97-AF65-F5344CB8AC3E}">
        <p14:creationId xmlns:p14="http://schemas.microsoft.com/office/powerpoint/2010/main" val="3253295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4" name="Title 3">
            <a:extLst>
              <a:ext uri="{FF2B5EF4-FFF2-40B4-BE49-F238E27FC236}">
                <a16:creationId xmlns:a16="http://schemas.microsoft.com/office/drawing/2014/main" id="{7EE7A728-1C46-73AD-2313-C2412468E8B3}"/>
              </a:ext>
            </a:extLst>
          </p:cNvPr>
          <p:cNvSpPr>
            <a:spLocks noGrp="1"/>
          </p:cNvSpPr>
          <p:nvPr>
            <p:ph type="title"/>
          </p:nvPr>
        </p:nvSpPr>
        <p:spPr>
          <a:xfrm>
            <a:off x="835357" y="3077787"/>
            <a:ext cx="3027251" cy="1790700"/>
          </a:xfrm>
        </p:spPr>
        <p:txBody>
          <a:bodyPr vert="horz" lIns="68580" tIns="34290" rIns="68580" bIns="34290" rtlCol="0" anchor="t">
            <a:normAutofit fontScale="90000"/>
          </a:bodyPr>
          <a:lstStyle/>
          <a:p>
            <a:r>
              <a:rPr lang="en-US" sz="4050" dirty="0"/>
              <a:t>Subject Site </a:t>
            </a:r>
            <a:br>
              <a:rPr lang="en-US" sz="4050" dirty="0"/>
            </a:br>
            <a:r>
              <a:rPr lang="en-US" sz="4050" b="1" i="1" dirty="0"/>
              <a:t>5961 County Road 34</a:t>
            </a:r>
            <a:r>
              <a:rPr lang="en-US" sz="4050" dirty="0"/>
              <a:t>, Lancaster</a:t>
            </a:r>
          </a:p>
        </p:txBody>
      </p:sp>
      <p:grpSp>
        <p:nvGrpSpPr>
          <p:cNvPr id="33" name="Group 3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95994"/>
            <a:ext cx="548641" cy="505095"/>
            <a:chOff x="3940602" y="308034"/>
            <a:chExt cx="2116791" cy="3428999"/>
          </a:xfrm>
          <a:solidFill>
            <a:schemeClr val="accent4"/>
          </a:solidFill>
        </p:grpSpPr>
        <p:sp>
          <p:nvSpPr>
            <p:cNvPr id="19" name="Rectangle 18">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0" name="Rectangle 1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1" name="Rectangle 2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grpSp>
      <p:sp>
        <p:nvSpPr>
          <p:cNvPr id="34" name="Rectangle 3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857250"/>
            <a:ext cx="1120748"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35" name="Rectangle 3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1151164"/>
            <a:ext cx="4507025" cy="451280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pic>
        <p:nvPicPr>
          <p:cNvPr id="6" name="Picture 5">
            <a:extLst>
              <a:ext uri="{FF2B5EF4-FFF2-40B4-BE49-F238E27FC236}">
                <a16:creationId xmlns:a16="http://schemas.microsoft.com/office/drawing/2014/main" id="{45AA87B3-5318-7843-4118-27A4ABD77A7E}"/>
              </a:ext>
            </a:extLst>
          </p:cNvPr>
          <p:cNvPicPr>
            <a:picLocks noChangeAspect="1"/>
          </p:cNvPicPr>
          <p:nvPr/>
        </p:nvPicPr>
        <p:blipFill>
          <a:blip r:embed="rId2"/>
          <a:stretch>
            <a:fillRect/>
          </a:stretch>
        </p:blipFill>
        <p:spPr>
          <a:xfrm>
            <a:off x="4441869" y="1777307"/>
            <a:ext cx="4152001" cy="3259320"/>
          </a:xfrm>
          <a:prstGeom prst="rect">
            <a:avLst/>
          </a:prstGeom>
        </p:spPr>
      </p:pic>
    </p:spTree>
    <p:extLst>
      <p:ext uri="{BB962C8B-B14F-4D97-AF65-F5344CB8AC3E}">
        <p14:creationId xmlns:p14="http://schemas.microsoft.com/office/powerpoint/2010/main" val="1442888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1097280"/>
            <a:ext cx="8661654" cy="466344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4" name="Title 3">
            <a:extLst>
              <a:ext uri="{FF2B5EF4-FFF2-40B4-BE49-F238E27FC236}">
                <a16:creationId xmlns:a16="http://schemas.microsoft.com/office/drawing/2014/main" id="{9125CC5C-6198-97B4-02BA-EB6683D20EDF}"/>
              </a:ext>
            </a:extLst>
          </p:cNvPr>
          <p:cNvSpPr>
            <a:spLocks noGrp="1"/>
          </p:cNvSpPr>
          <p:nvPr>
            <p:ph type="title"/>
          </p:nvPr>
        </p:nvSpPr>
        <p:spPr>
          <a:xfrm>
            <a:off x="628650" y="1579880"/>
            <a:ext cx="2620772" cy="3698240"/>
          </a:xfrm>
        </p:spPr>
        <p:txBody>
          <a:bodyPr>
            <a:normAutofit/>
          </a:bodyPr>
          <a:lstStyle/>
          <a:p>
            <a:pPr algn="r"/>
            <a:r>
              <a:rPr lang="en-US">
                <a:solidFill>
                  <a:schemeClr val="accent1"/>
                </a:solidFill>
              </a:rPr>
              <a:t>Existing Site Conditions</a:t>
            </a:r>
            <a:endParaRPr lang="en-CA">
              <a:solidFill>
                <a:schemeClr val="accent1"/>
              </a:solidFill>
            </a:endParaRPr>
          </a:p>
        </p:txBody>
      </p:sp>
      <p:cxnSp>
        <p:nvCxnSpPr>
          <p:cNvPr id="18" name="Straight Connector 17">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40030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6">
            <a:extLst>
              <a:ext uri="{FF2B5EF4-FFF2-40B4-BE49-F238E27FC236}">
                <a16:creationId xmlns:a16="http://schemas.microsoft.com/office/drawing/2014/main" id="{D5BF7D26-D38D-340D-59D8-1CACB8166F65}"/>
              </a:ext>
            </a:extLst>
          </p:cNvPr>
          <p:cNvGraphicFramePr>
            <a:graphicFrameLocks noGrp="1"/>
          </p:cNvGraphicFramePr>
          <p:nvPr>
            <p:ph sz="half" idx="1"/>
          </p:nvPr>
        </p:nvGraphicFramePr>
        <p:xfrm>
          <a:off x="3732022" y="2274968"/>
          <a:ext cx="4688205" cy="3145441"/>
        </p:xfrm>
        <a:graphic>
          <a:graphicData uri="http://schemas.openxmlformats.org/drawingml/2006/table">
            <a:tbl>
              <a:tblPr firstRow="1" bandRow="1">
                <a:tableStyleId>{5C22544A-7EE6-4342-B048-85BDC9FD1C3A}</a:tableStyleId>
              </a:tblPr>
              <a:tblGrid>
                <a:gridCol w="2081452">
                  <a:extLst>
                    <a:ext uri="{9D8B030D-6E8A-4147-A177-3AD203B41FA5}">
                      <a16:colId xmlns:a16="http://schemas.microsoft.com/office/drawing/2014/main" val="3518953858"/>
                    </a:ext>
                  </a:extLst>
                </a:gridCol>
                <a:gridCol w="2606753">
                  <a:extLst>
                    <a:ext uri="{9D8B030D-6E8A-4147-A177-3AD203B41FA5}">
                      <a16:colId xmlns:a16="http://schemas.microsoft.com/office/drawing/2014/main" val="1231968157"/>
                    </a:ext>
                  </a:extLst>
                </a:gridCol>
              </a:tblGrid>
              <a:tr h="234601">
                <a:tc gridSpan="2">
                  <a:txBody>
                    <a:bodyPr/>
                    <a:lstStyle/>
                    <a:p>
                      <a:r>
                        <a:rPr lang="en-CA" sz="1000" dirty="0"/>
                        <a:t>5961 County Road 34, South Glengarry  </a:t>
                      </a:r>
                    </a:p>
                  </a:txBody>
                  <a:tcPr marL="68580" marR="68580" marT="34290" marB="34290"/>
                </a:tc>
                <a:tc hMerge="1">
                  <a:txBody>
                    <a:bodyPr/>
                    <a:lstStyle/>
                    <a:p>
                      <a:endParaRPr lang="en-CA" dirty="0"/>
                    </a:p>
                  </a:txBody>
                  <a:tcPr/>
                </a:tc>
                <a:extLst>
                  <a:ext uri="{0D108BD9-81ED-4DB2-BD59-A6C34878D82A}">
                    <a16:rowId xmlns:a16="http://schemas.microsoft.com/office/drawing/2014/main" val="2069565737"/>
                  </a:ext>
                </a:extLst>
              </a:tr>
              <a:tr h="434340">
                <a:tc>
                  <a:txBody>
                    <a:bodyPr/>
                    <a:lstStyle/>
                    <a:p>
                      <a:r>
                        <a:rPr lang="en-CA" sz="1200" i="1" dirty="0"/>
                        <a:t>Official Plan Land Use Designation</a:t>
                      </a:r>
                    </a:p>
                  </a:txBody>
                  <a:tcPr marL="68580" marR="68580" marT="34290" marB="34290"/>
                </a:tc>
                <a:tc>
                  <a:txBody>
                    <a:bodyPr/>
                    <a:lstStyle/>
                    <a:p>
                      <a:r>
                        <a:rPr lang="en-CA" sz="1200" i="1" dirty="0"/>
                        <a:t>Agricultural Resource Lands</a:t>
                      </a:r>
                    </a:p>
                  </a:txBody>
                  <a:tcPr marL="68580" marR="68580" marT="34290" marB="34290"/>
                </a:tc>
                <a:extLst>
                  <a:ext uri="{0D108BD9-81ED-4DB2-BD59-A6C34878D82A}">
                    <a16:rowId xmlns:a16="http://schemas.microsoft.com/office/drawing/2014/main" val="316856083"/>
                  </a:ext>
                </a:extLst>
              </a:tr>
              <a:tr h="434340">
                <a:tc>
                  <a:txBody>
                    <a:bodyPr/>
                    <a:lstStyle/>
                    <a:p>
                      <a:r>
                        <a:rPr lang="en-CA" sz="1200" i="1" dirty="0"/>
                        <a:t>Within the Settlement Boundary</a:t>
                      </a:r>
                    </a:p>
                  </a:txBody>
                  <a:tcPr marL="68580" marR="68580" marT="34290" marB="34290"/>
                </a:tc>
                <a:tc>
                  <a:txBody>
                    <a:bodyPr/>
                    <a:lstStyle/>
                    <a:p>
                      <a:r>
                        <a:rPr lang="en-CA" sz="1200" i="1" dirty="0"/>
                        <a:t>Outside Boundary</a:t>
                      </a:r>
                    </a:p>
                  </a:txBody>
                  <a:tcPr marL="68580" marR="68580" marT="34290" marB="34290"/>
                </a:tc>
                <a:extLst>
                  <a:ext uri="{0D108BD9-81ED-4DB2-BD59-A6C34878D82A}">
                    <a16:rowId xmlns:a16="http://schemas.microsoft.com/office/drawing/2014/main" val="2725119872"/>
                  </a:ext>
                </a:extLst>
              </a:tr>
              <a:tr h="278130">
                <a:tc>
                  <a:txBody>
                    <a:bodyPr/>
                    <a:lstStyle/>
                    <a:p>
                      <a:r>
                        <a:rPr lang="en-CA" sz="1200" i="1" dirty="0"/>
                        <a:t>Zone Classification</a:t>
                      </a:r>
                    </a:p>
                  </a:txBody>
                  <a:tcPr marL="68580" marR="68580" marT="34290" marB="34290"/>
                </a:tc>
                <a:tc>
                  <a:txBody>
                    <a:bodyPr/>
                    <a:lstStyle/>
                    <a:p>
                      <a:r>
                        <a:rPr lang="en-CA" sz="1200" i="1" dirty="0"/>
                        <a:t>Agricultural (AG)</a:t>
                      </a:r>
                    </a:p>
                  </a:txBody>
                  <a:tcPr marL="68580" marR="68580" marT="34290" marB="34290"/>
                </a:tc>
                <a:extLst>
                  <a:ext uri="{0D108BD9-81ED-4DB2-BD59-A6C34878D82A}">
                    <a16:rowId xmlns:a16="http://schemas.microsoft.com/office/drawing/2014/main" val="2777336119"/>
                  </a:ext>
                </a:extLst>
              </a:tr>
              <a:tr h="278130">
                <a:tc>
                  <a:txBody>
                    <a:bodyPr/>
                    <a:lstStyle/>
                    <a:p>
                      <a:r>
                        <a:rPr lang="en-CA" sz="1200" i="1" dirty="0"/>
                        <a:t>Lot Area</a:t>
                      </a:r>
                    </a:p>
                  </a:txBody>
                  <a:tcPr marL="68580" marR="68580" marT="34290" marB="34290"/>
                </a:tc>
                <a:tc>
                  <a:txBody>
                    <a:bodyPr/>
                    <a:lstStyle/>
                    <a:p>
                      <a:r>
                        <a:rPr lang="en-CA" sz="1200" i="1" dirty="0"/>
                        <a:t>5.33 Hectares (13.15 acres)</a:t>
                      </a:r>
                    </a:p>
                  </a:txBody>
                  <a:tcPr marL="68580" marR="68580" marT="34290" marB="34290"/>
                </a:tc>
                <a:extLst>
                  <a:ext uri="{0D108BD9-81ED-4DB2-BD59-A6C34878D82A}">
                    <a16:rowId xmlns:a16="http://schemas.microsoft.com/office/drawing/2014/main" val="3962180181"/>
                  </a:ext>
                </a:extLst>
              </a:tr>
              <a:tr h="434340">
                <a:tc>
                  <a:txBody>
                    <a:bodyPr/>
                    <a:lstStyle/>
                    <a:p>
                      <a:r>
                        <a:rPr lang="en-CA" sz="1200" i="1" dirty="0"/>
                        <a:t>Current Use </a:t>
                      </a:r>
                    </a:p>
                  </a:txBody>
                  <a:tcPr marL="68580" marR="68580" marT="34290" marB="34290"/>
                </a:tc>
                <a:tc>
                  <a:txBody>
                    <a:bodyPr/>
                    <a:lstStyle/>
                    <a:p>
                      <a:r>
                        <a:rPr lang="en-CA" sz="1200" i="1" dirty="0"/>
                        <a:t>Vacant (former residence); Finney Creek Drain</a:t>
                      </a:r>
                    </a:p>
                  </a:txBody>
                  <a:tcPr marL="68580" marR="68580" marT="34290" marB="34290"/>
                </a:tc>
                <a:extLst>
                  <a:ext uri="{0D108BD9-81ED-4DB2-BD59-A6C34878D82A}">
                    <a16:rowId xmlns:a16="http://schemas.microsoft.com/office/drawing/2014/main" val="236751004"/>
                  </a:ext>
                </a:extLst>
              </a:tr>
              <a:tr h="617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i="1" dirty="0"/>
                        <a:t>Soil Classification - Canada Land Inventory (CLI)</a:t>
                      </a:r>
                    </a:p>
                    <a:p>
                      <a:endParaRPr lang="en-CA" sz="1200" i="1" dirty="0"/>
                    </a:p>
                  </a:txBody>
                  <a:tcPr marL="68580" marR="68580" marT="34290" marB="34290"/>
                </a:tc>
                <a:tc>
                  <a:txBody>
                    <a:bodyPr/>
                    <a:lstStyle/>
                    <a:p>
                      <a:r>
                        <a:rPr lang="en-CA" sz="1200" i="1" dirty="0"/>
                        <a:t>CLI Class 2 &amp; Class 5</a:t>
                      </a:r>
                    </a:p>
                  </a:txBody>
                  <a:tcPr marL="68580" marR="68580" marT="34290" marB="34290"/>
                </a:tc>
                <a:extLst>
                  <a:ext uri="{0D108BD9-81ED-4DB2-BD59-A6C34878D82A}">
                    <a16:rowId xmlns:a16="http://schemas.microsoft.com/office/drawing/2014/main" val="2565108198"/>
                  </a:ext>
                </a:extLst>
              </a:tr>
              <a:tr h="434340">
                <a:tc>
                  <a:txBody>
                    <a:bodyPr/>
                    <a:lstStyle/>
                    <a:p>
                      <a:r>
                        <a:rPr lang="en-CA" sz="1200" i="1" dirty="0"/>
                        <a:t>Distance to Highway 401 Interchange</a:t>
                      </a:r>
                    </a:p>
                  </a:txBody>
                  <a:tcPr marL="68580" marR="68580" marT="34290" marB="34290"/>
                </a:tc>
                <a:tc>
                  <a:txBody>
                    <a:bodyPr/>
                    <a:lstStyle/>
                    <a:p>
                      <a:r>
                        <a:rPr lang="en-CA" sz="1200" i="1" dirty="0"/>
                        <a:t>+/- 1.85 Kilometers</a:t>
                      </a:r>
                    </a:p>
                  </a:txBody>
                  <a:tcPr marL="68580" marR="68580" marT="34290" marB="34290"/>
                </a:tc>
                <a:extLst>
                  <a:ext uri="{0D108BD9-81ED-4DB2-BD59-A6C34878D82A}">
                    <a16:rowId xmlns:a16="http://schemas.microsoft.com/office/drawing/2014/main" val="2863523361"/>
                  </a:ext>
                </a:extLst>
              </a:tr>
            </a:tbl>
          </a:graphicData>
        </a:graphic>
      </p:graphicFrame>
    </p:spTree>
    <p:extLst>
      <p:ext uri="{BB962C8B-B14F-4D97-AF65-F5344CB8AC3E}">
        <p14:creationId xmlns:p14="http://schemas.microsoft.com/office/powerpoint/2010/main" val="12907952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18F6E8B-15ED-43C7-94BA-91549A651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5" name="Title 4">
            <a:extLst>
              <a:ext uri="{FF2B5EF4-FFF2-40B4-BE49-F238E27FC236}">
                <a16:creationId xmlns:a16="http://schemas.microsoft.com/office/drawing/2014/main" id="{4B68C5A2-5B17-DAAE-47BB-2566D754AD0C}"/>
              </a:ext>
            </a:extLst>
          </p:cNvPr>
          <p:cNvSpPr>
            <a:spLocks noGrp="1"/>
          </p:cNvSpPr>
          <p:nvPr>
            <p:ph type="title"/>
          </p:nvPr>
        </p:nvSpPr>
        <p:spPr>
          <a:xfrm>
            <a:off x="835358" y="3125066"/>
            <a:ext cx="3675108" cy="2052724"/>
          </a:xfrm>
        </p:spPr>
        <p:txBody>
          <a:bodyPr vert="horz" lIns="68580" tIns="34290" rIns="68580" bIns="34290" rtlCol="0" anchor="t">
            <a:normAutofit/>
          </a:bodyPr>
          <a:lstStyle/>
          <a:p>
            <a:r>
              <a:rPr lang="en-US" sz="4050"/>
              <a:t>Canada Land Inventory (CLI)</a:t>
            </a:r>
          </a:p>
        </p:txBody>
      </p:sp>
      <p:grpSp>
        <p:nvGrpSpPr>
          <p:cNvPr id="25" name="Group 2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43273"/>
            <a:ext cx="548641" cy="505095"/>
            <a:chOff x="3940602" y="308034"/>
            <a:chExt cx="2116791" cy="3428999"/>
          </a:xfrm>
          <a:solidFill>
            <a:schemeClr val="accent4"/>
          </a:solidFill>
        </p:grpSpPr>
        <p:sp>
          <p:nvSpPr>
            <p:cNvPr id="26" name="Rectangle 2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7" name="Rectangle 2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8" name="Rectangle 2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grpSp>
      <p:sp>
        <p:nvSpPr>
          <p:cNvPr id="30" name="Rectangle 29">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857250"/>
            <a:ext cx="1120748"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32" name="Rectangle 31">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43500" y="1050578"/>
            <a:ext cx="3627882" cy="223497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pic>
        <p:nvPicPr>
          <p:cNvPr id="7" name="Picture 6">
            <a:extLst>
              <a:ext uri="{FF2B5EF4-FFF2-40B4-BE49-F238E27FC236}">
                <a16:creationId xmlns:a16="http://schemas.microsoft.com/office/drawing/2014/main" id="{D5ED77EA-111E-0595-FEA0-F6B523BACFE2}"/>
              </a:ext>
            </a:extLst>
          </p:cNvPr>
          <p:cNvPicPr>
            <a:picLocks noChangeAspect="1"/>
          </p:cNvPicPr>
          <p:nvPr/>
        </p:nvPicPr>
        <p:blipFill>
          <a:blip r:embed="rId3"/>
          <a:stretch>
            <a:fillRect/>
          </a:stretch>
        </p:blipFill>
        <p:spPr>
          <a:xfrm>
            <a:off x="4998058" y="1101937"/>
            <a:ext cx="3263423" cy="2194652"/>
          </a:xfrm>
          <a:prstGeom prst="rect">
            <a:avLst/>
          </a:prstGeom>
        </p:spPr>
      </p:pic>
      <p:sp>
        <p:nvSpPr>
          <p:cNvPr id="34" name="Rectangle 3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43500" y="3453939"/>
            <a:ext cx="3627882" cy="223497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pic>
        <p:nvPicPr>
          <p:cNvPr id="3" name="Picture 2">
            <a:extLst>
              <a:ext uri="{FF2B5EF4-FFF2-40B4-BE49-F238E27FC236}">
                <a16:creationId xmlns:a16="http://schemas.microsoft.com/office/drawing/2014/main" id="{CB7BDEB4-8A68-EA0B-46F9-ECC2C724DE86}"/>
              </a:ext>
            </a:extLst>
          </p:cNvPr>
          <p:cNvPicPr>
            <a:picLocks noChangeAspect="1"/>
          </p:cNvPicPr>
          <p:nvPr/>
        </p:nvPicPr>
        <p:blipFill>
          <a:blip r:embed="rId4"/>
          <a:stretch>
            <a:fillRect/>
          </a:stretch>
        </p:blipFill>
        <p:spPr>
          <a:xfrm>
            <a:off x="4041034" y="3785419"/>
            <a:ext cx="4538225" cy="1607463"/>
          </a:xfrm>
          <a:prstGeom prst="rect">
            <a:avLst/>
          </a:prstGeom>
        </p:spPr>
      </p:pic>
    </p:spTree>
    <p:extLst>
      <p:ext uri="{BB962C8B-B14F-4D97-AF65-F5344CB8AC3E}">
        <p14:creationId xmlns:p14="http://schemas.microsoft.com/office/powerpoint/2010/main" val="4276796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33D240C-2220-494F-90F6-2A8A57C05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A0C47801-5EB1-66FF-C493-155A28437942}"/>
              </a:ext>
            </a:extLst>
          </p:cNvPr>
          <p:cNvSpPr>
            <a:spLocks noGrp="1"/>
          </p:cNvSpPr>
          <p:nvPr>
            <p:ph type="title"/>
          </p:nvPr>
        </p:nvSpPr>
        <p:spPr>
          <a:xfrm>
            <a:off x="3998214" y="1666494"/>
            <a:ext cx="4704588" cy="1152144"/>
          </a:xfrm>
        </p:spPr>
        <p:txBody>
          <a:bodyPr vert="horz" lIns="68580" tIns="34290" rIns="68580" bIns="34290" rtlCol="0" anchor="b">
            <a:normAutofit/>
          </a:bodyPr>
          <a:lstStyle/>
          <a:p>
            <a:r>
              <a:rPr lang="en-US" sz="3900" dirty="0"/>
              <a:t>5961 County Road 34</a:t>
            </a:r>
          </a:p>
        </p:txBody>
      </p:sp>
      <p:pic>
        <p:nvPicPr>
          <p:cNvPr id="8" name="Content Placeholder 7">
            <a:extLst>
              <a:ext uri="{FF2B5EF4-FFF2-40B4-BE49-F238E27FC236}">
                <a16:creationId xmlns:a16="http://schemas.microsoft.com/office/drawing/2014/main" id="{54A1CB46-7B7D-8CE8-714E-7FCF5E629AF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9291" r="2" b="7664"/>
          <a:stretch>
            <a:fillRect/>
          </a:stretch>
        </p:blipFill>
        <p:spPr>
          <a:xfrm>
            <a:off x="-5" y="857266"/>
            <a:ext cx="3533637" cy="2200925"/>
          </a:xfrm>
          <a:prstGeom prst="rect">
            <a:avLst/>
          </a:prstGeom>
        </p:spPr>
      </p:pic>
      <p:sp>
        <p:nvSpPr>
          <p:cNvPr id="24" name="Rectangle 23">
            <a:extLst>
              <a:ext uri="{FF2B5EF4-FFF2-40B4-BE49-F238E27FC236}">
                <a16:creationId xmlns:a16="http://schemas.microsoft.com/office/drawing/2014/main" id="{82F8B5D5-EDD3-466C-9CFA-C8A8B1C7F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78130" y="1128141"/>
            <a:ext cx="54864"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Calibri" panose="020F0502020204030204"/>
            </a:endParaRPr>
          </a:p>
        </p:txBody>
      </p:sp>
      <p:sp>
        <p:nvSpPr>
          <p:cNvPr id="25" name="Rectangle 24">
            <a:extLst>
              <a:ext uri="{FF2B5EF4-FFF2-40B4-BE49-F238E27FC236}">
                <a16:creationId xmlns:a16="http://schemas.microsoft.com/office/drawing/2014/main" id="{9FC6858B-B383-4FB7-AAFA-9CBB9215D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98214" y="3058906"/>
            <a:ext cx="46634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a:solidFill>
                <a:prstClr val="white"/>
              </a:solidFill>
              <a:latin typeface="Calibri" panose="020F0502020204030204"/>
            </a:endParaRPr>
          </a:p>
        </p:txBody>
      </p:sp>
      <p:pic>
        <p:nvPicPr>
          <p:cNvPr id="6" name="Content Placeholder 5">
            <a:extLst>
              <a:ext uri="{FF2B5EF4-FFF2-40B4-BE49-F238E27FC236}">
                <a16:creationId xmlns:a16="http://schemas.microsoft.com/office/drawing/2014/main" id="{1452276C-DFC8-DADD-2FC6-77CD6F8AE00B}"/>
              </a:ext>
            </a:extLst>
          </p:cNvPr>
          <p:cNvPicPr>
            <a:picLocks noChangeAspect="1"/>
          </p:cNvPicPr>
          <p:nvPr/>
        </p:nvPicPr>
        <p:blipFill>
          <a:blip r:embed="rId3">
            <a:extLst>
              <a:ext uri="{28A0092B-C50C-407E-A947-70E740481C1C}">
                <a14:useLocalDpi xmlns:a14="http://schemas.microsoft.com/office/drawing/2010/main" val="0"/>
              </a:ext>
            </a:extLst>
          </a:blip>
          <a:srcRect r="4121" b="2"/>
          <a:stretch>
            <a:fillRect/>
          </a:stretch>
        </p:blipFill>
        <p:spPr>
          <a:xfrm>
            <a:off x="20" y="3236677"/>
            <a:ext cx="3533636" cy="2764073"/>
          </a:xfrm>
          <a:prstGeom prst="rect">
            <a:avLst/>
          </a:prstGeom>
        </p:spPr>
      </p:pic>
      <p:sp>
        <p:nvSpPr>
          <p:cNvPr id="26" name="Content Placeholder 11">
            <a:extLst>
              <a:ext uri="{FF2B5EF4-FFF2-40B4-BE49-F238E27FC236}">
                <a16:creationId xmlns:a16="http://schemas.microsoft.com/office/drawing/2014/main" id="{0F787A37-1D9F-63CD-6368-7ACBA6A3BFDB}"/>
              </a:ext>
            </a:extLst>
          </p:cNvPr>
          <p:cNvSpPr>
            <a:spLocks noGrp="1"/>
          </p:cNvSpPr>
          <p:nvPr>
            <p:ph sz="half" idx="1"/>
          </p:nvPr>
        </p:nvSpPr>
        <p:spPr>
          <a:xfrm>
            <a:off x="3998214" y="3374136"/>
            <a:ext cx="4704588" cy="2119122"/>
          </a:xfrm>
        </p:spPr>
        <p:txBody>
          <a:bodyPr vert="horz" lIns="68580" tIns="34290" rIns="68580" bIns="34290" rtlCol="0">
            <a:normAutofit/>
          </a:bodyPr>
          <a:lstStyle/>
          <a:p>
            <a:r>
              <a:rPr lang="en-US" sz="1650" dirty="0"/>
              <a:t>Recent photos of the subject site taken December 2025.</a:t>
            </a:r>
          </a:p>
        </p:txBody>
      </p:sp>
    </p:spTree>
    <p:extLst>
      <p:ext uri="{BB962C8B-B14F-4D97-AF65-F5344CB8AC3E}">
        <p14:creationId xmlns:p14="http://schemas.microsoft.com/office/powerpoint/2010/main" val="29013441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CAF771-5865-BB42-EC4E-A86E19679D64}"/>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4" name="Title 3">
            <a:extLst>
              <a:ext uri="{FF2B5EF4-FFF2-40B4-BE49-F238E27FC236}">
                <a16:creationId xmlns:a16="http://schemas.microsoft.com/office/drawing/2014/main" id="{75C19B5F-3379-4EEB-E60D-E34562CED9FA}"/>
              </a:ext>
            </a:extLst>
          </p:cNvPr>
          <p:cNvSpPr>
            <a:spLocks noGrp="1"/>
          </p:cNvSpPr>
          <p:nvPr>
            <p:ph type="title"/>
          </p:nvPr>
        </p:nvSpPr>
        <p:spPr>
          <a:xfrm>
            <a:off x="483799" y="1251737"/>
            <a:ext cx="3212237" cy="900271"/>
          </a:xfrm>
        </p:spPr>
        <p:txBody>
          <a:bodyPr vert="horz" lIns="68580" tIns="34290" rIns="68580" bIns="34290" rtlCol="0" anchor="b">
            <a:normAutofit/>
          </a:bodyPr>
          <a:lstStyle/>
          <a:p>
            <a:r>
              <a:rPr lang="en-US" sz="2475"/>
              <a:t>Surrounding Land Uses</a:t>
            </a:r>
            <a:br>
              <a:rPr lang="en-US" sz="2475"/>
            </a:br>
            <a:endParaRPr lang="en-US" sz="2475"/>
          </a:p>
        </p:txBody>
      </p:sp>
      <p:sp>
        <p:nvSpPr>
          <p:cNvPr id="25" name="Rectangle 24">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400" y="2315935"/>
            <a:ext cx="3017520" cy="205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3" name="Content Placeholder 2">
            <a:extLst>
              <a:ext uri="{FF2B5EF4-FFF2-40B4-BE49-F238E27FC236}">
                <a16:creationId xmlns:a16="http://schemas.microsoft.com/office/drawing/2014/main" id="{17551ED6-5DD0-410B-113A-A128675D3C22}"/>
              </a:ext>
            </a:extLst>
          </p:cNvPr>
          <p:cNvSpPr>
            <a:spLocks noGrp="1"/>
          </p:cNvSpPr>
          <p:nvPr>
            <p:ph sz="half" idx="1"/>
          </p:nvPr>
        </p:nvSpPr>
        <p:spPr>
          <a:xfrm>
            <a:off x="483800" y="2380576"/>
            <a:ext cx="3212238" cy="2633957"/>
          </a:xfrm>
        </p:spPr>
        <p:txBody>
          <a:bodyPr vert="horz" lIns="68580" tIns="34290" rIns="68580" bIns="34290" rtlCol="0" anchor="ctr">
            <a:normAutofit/>
          </a:bodyPr>
          <a:lstStyle/>
          <a:p>
            <a:pPr marL="0"/>
            <a:r>
              <a:rPr lang="en-US" sz="1350"/>
              <a:t>North –  Residential (Agricultural)</a:t>
            </a:r>
          </a:p>
          <a:p>
            <a:pPr marL="0"/>
            <a:r>
              <a:rPr lang="en-US" sz="1350"/>
              <a:t>South – Agricultural</a:t>
            </a:r>
          </a:p>
          <a:p>
            <a:pPr marL="0"/>
            <a:r>
              <a:rPr lang="en-US" sz="1350"/>
              <a:t>East – Agricultural</a:t>
            </a:r>
          </a:p>
          <a:p>
            <a:pPr marL="0"/>
            <a:r>
              <a:rPr lang="en-US" sz="1350"/>
              <a:t>West - Agricultural </a:t>
            </a:r>
          </a:p>
          <a:p>
            <a:pPr marL="0"/>
            <a:endParaRPr lang="en-US" sz="1350"/>
          </a:p>
        </p:txBody>
      </p:sp>
      <p:sp>
        <p:nvSpPr>
          <p:cNvPr id="27" name="Rectangle 2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9382" y="5397270"/>
            <a:ext cx="555498"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9" name="Rectangle 2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28692" y="1018651"/>
            <a:ext cx="555498"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31" name="Rectangle 3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2595" y="1123469"/>
            <a:ext cx="4638730" cy="443640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pic>
        <p:nvPicPr>
          <p:cNvPr id="5" name="Picture 4">
            <a:extLst>
              <a:ext uri="{FF2B5EF4-FFF2-40B4-BE49-F238E27FC236}">
                <a16:creationId xmlns:a16="http://schemas.microsoft.com/office/drawing/2014/main" id="{2026C678-BB1C-620E-1A81-B41168F8DAC9}"/>
              </a:ext>
            </a:extLst>
          </p:cNvPr>
          <p:cNvPicPr>
            <a:picLocks noChangeAspect="1"/>
          </p:cNvPicPr>
          <p:nvPr/>
        </p:nvPicPr>
        <p:blipFill>
          <a:blip r:embed="rId2"/>
          <a:stretch>
            <a:fillRect/>
          </a:stretch>
        </p:blipFill>
        <p:spPr>
          <a:xfrm>
            <a:off x="4490803" y="1363074"/>
            <a:ext cx="4221014" cy="3957200"/>
          </a:xfrm>
          <a:prstGeom prst="rect">
            <a:avLst/>
          </a:prstGeom>
        </p:spPr>
      </p:pic>
    </p:spTree>
    <p:extLst>
      <p:ext uri="{BB962C8B-B14F-4D97-AF65-F5344CB8AC3E}">
        <p14:creationId xmlns:p14="http://schemas.microsoft.com/office/powerpoint/2010/main" val="295487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3999" cy="5143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AB27A978-9AA8-6F5D-A22D-51345F616477}"/>
              </a:ext>
            </a:extLst>
          </p:cNvPr>
          <p:cNvSpPr>
            <a:spLocks noGrp="1"/>
          </p:cNvSpPr>
          <p:nvPr>
            <p:ph type="title"/>
          </p:nvPr>
        </p:nvSpPr>
        <p:spPr>
          <a:xfrm>
            <a:off x="483800" y="1415664"/>
            <a:ext cx="3707202" cy="900271"/>
          </a:xfrm>
        </p:spPr>
        <p:txBody>
          <a:bodyPr vert="horz" lIns="68580" tIns="34290" rIns="68580" bIns="34290" rtlCol="0" anchor="b">
            <a:noAutofit/>
          </a:bodyPr>
          <a:lstStyle/>
          <a:p>
            <a:r>
              <a:rPr lang="en-US" sz="2700" b="1" dirty="0">
                <a:solidFill>
                  <a:schemeClr val="accent1"/>
                </a:solidFill>
              </a:rPr>
              <a:t>Proposed Official Plan Amendment No. 29</a:t>
            </a:r>
          </a:p>
        </p:txBody>
      </p:sp>
      <p:sp>
        <p:nvSpPr>
          <p:cNvPr id="11" name="Rectangle 1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400" y="2315935"/>
            <a:ext cx="3017520" cy="205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8" name="Text Placeholder 7">
            <a:extLst>
              <a:ext uri="{FF2B5EF4-FFF2-40B4-BE49-F238E27FC236}">
                <a16:creationId xmlns:a16="http://schemas.microsoft.com/office/drawing/2014/main" id="{6B78CF74-7A0A-2017-36A1-1CD81F1BDD2C}"/>
              </a:ext>
            </a:extLst>
          </p:cNvPr>
          <p:cNvSpPr>
            <a:spLocks noGrp="1"/>
          </p:cNvSpPr>
          <p:nvPr>
            <p:ph type="body" sz="half" idx="2"/>
          </p:nvPr>
        </p:nvSpPr>
        <p:spPr>
          <a:xfrm>
            <a:off x="483800" y="2380576"/>
            <a:ext cx="3212238" cy="2633957"/>
          </a:xfrm>
        </p:spPr>
        <p:txBody>
          <a:bodyPr vert="horz" lIns="68580" tIns="34290" rIns="68580" bIns="34290" rtlCol="0" anchor="ctr">
            <a:normAutofit/>
          </a:bodyPr>
          <a:lstStyle/>
          <a:p>
            <a:pPr indent="-171450">
              <a:buFont typeface="Arial" panose="020B0604020202020204" pitchFamily="34" charset="0"/>
              <a:buChar char="•"/>
            </a:pPr>
            <a:endParaRPr lang="en-US" sz="1350"/>
          </a:p>
          <a:p>
            <a:pPr indent="-171450">
              <a:buFont typeface="Arial" panose="020B0604020202020204" pitchFamily="34" charset="0"/>
              <a:buChar char="•"/>
            </a:pPr>
            <a:r>
              <a:rPr lang="en-US" sz="1350"/>
              <a:t>To permit a </a:t>
            </a:r>
            <a:r>
              <a:rPr lang="en-US" sz="1350" b="1" i="1"/>
              <a:t>site-specific exception</a:t>
            </a:r>
            <a:r>
              <a:rPr lang="en-US" sz="1350"/>
              <a:t> to the Agricultural Resource Lands use designation. </a:t>
            </a:r>
          </a:p>
          <a:p>
            <a:pPr indent="-171450">
              <a:buFont typeface="Arial" panose="020B0604020202020204" pitchFamily="34" charset="0"/>
              <a:buChar char="•"/>
            </a:pPr>
            <a:r>
              <a:rPr lang="en-US" sz="1350"/>
              <a:t>The proposed OPA is to accommodate a </a:t>
            </a:r>
            <a:r>
              <a:rPr lang="en-US" sz="1350" b="1" i="1"/>
              <a:t>transportation depot facility for trucks and farming equipment, along with truck and trailer parking uses </a:t>
            </a:r>
            <a:r>
              <a:rPr lang="en-US" sz="1350"/>
              <a:t>on the subject lands. </a:t>
            </a:r>
          </a:p>
          <a:p>
            <a:pPr indent="-171450">
              <a:buFont typeface="Arial" panose="020B0604020202020204" pitchFamily="34" charset="0"/>
              <a:buChar char="•"/>
            </a:pPr>
            <a:r>
              <a:rPr lang="en-US" sz="1350"/>
              <a:t>If approved, the </a:t>
            </a:r>
            <a:r>
              <a:rPr lang="en-US" sz="1350" b="1" i="1"/>
              <a:t>Special Land Use District </a:t>
            </a:r>
            <a:r>
              <a:rPr lang="en-US" sz="1350"/>
              <a:t>will apply as an overlay to approximately 5.33 hectares of land. </a:t>
            </a:r>
          </a:p>
        </p:txBody>
      </p:sp>
      <p:sp>
        <p:nvSpPr>
          <p:cNvPr id="17" name="Rectangle 1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9382" y="5397270"/>
            <a:ext cx="555498"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19" name="Rectangle 1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28692" y="1018651"/>
            <a:ext cx="555498"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1" name="Rectangle 2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2595" y="1123469"/>
            <a:ext cx="4638730" cy="443640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pic>
        <p:nvPicPr>
          <p:cNvPr id="6" name="Picture 5">
            <a:extLst>
              <a:ext uri="{FF2B5EF4-FFF2-40B4-BE49-F238E27FC236}">
                <a16:creationId xmlns:a16="http://schemas.microsoft.com/office/drawing/2014/main" id="{33C3024A-07C7-81B3-5A68-F1782813F3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0803" y="2513299"/>
            <a:ext cx="4221014" cy="1656749"/>
          </a:xfrm>
          <a:prstGeom prst="rect">
            <a:avLst/>
          </a:prstGeom>
        </p:spPr>
      </p:pic>
    </p:spTree>
    <p:extLst>
      <p:ext uri="{BB962C8B-B14F-4D97-AF65-F5344CB8AC3E}">
        <p14:creationId xmlns:p14="http://schemas.microsoft.com/office/powerpoint/2010/main" val="3893151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F639A181-C207-405A-897E-745B88968C65}"/>
              </a:ext>
            </a:extLst>
          </p:cNvPr>
          <p:cNvSpPr>
            <a:spLocks noGrp="1" noChangeArrowheads="1"/>
          </p:cNvSpPr>
          <p:nvPr>
            <p:ph type="body" idx="1"/>
          </p:nvPr>
        </p:nvSpPr>
        <p:spPr>
          <a:xfrm>
            <a:off x="187569" y="999088"/>
            <a:ext cx="8768861" cy="2583160"/>
          </a:xfrm>
        </p:spPr>
        <p:txBody>
          <a:bodyPr/>
          <a:lstStyle/>
          <a:p>
            <a:pPr algn="just"/>
            <a:r>
              <a:rPr lang="en-US" dirty="0">
                <a:effectLst/>
                <a:latin typeface="Arial" panose="020B0604020202020204" pitchFamily="34" charset="0"/>
                <a:ea typeface="Times New Roman" panose="02020603050405020304" pitchFamily="18" charset="0"/>
              </a:rPr>
              <a:t>Subject Property Location:</a:t>
            </a:r>
          </a:p>
          <a:p>
            <a:r>
              <a:rPr lang="en-US" dirty="0"/>
              <a:t>Part of Lot 8, Concession 1, being Part 1 </a:t>
            </a:r>
            <a:r>
              <a:rPr lang="en-US"/>
              <a:t>on</a:t>
            </a:r>
            <a:r>
              <a:rPr lang="en-US" dirty="0"/>
              <a:t> RP 14R2996 in the Geographic Township of Lancaster now in the Township of South Glengarry, County of Glengarry, located at 21899 Old Highway 2.</a:t>
            </a:r>
          </a:p>
          <a:p>
            <a:r>
              <a:rPr lang="en-US" dirty="0"/>
              <a:t>The subject property is approximately 7.4 acres in size.</a:t>
            </a:r>
            <a:endParaRPr lang="en-CA" dirty="0"/>
          </a:p>
        </p:txBody>
      </p:sp>
      <p:sp>
        <p:nvSpPr>
          <p:cNvPr id="3" name="Title 1">
            <a:extLst>
              <a:ext uri="{FF2B5EF4-FFF2-40B4-BE49-F238E27FC236}">
                <a16:creationId xmlns:a16="http://schemas.microsoft.com/office/drawing/2014/main" id="{9C03FCCD-042D-3064-B9DD-3E65D7916D5D}"/>
              </a:ext>
            </a:extLst>
          </p:cNvPr>
          <p:cNvSpPr>
            <a:spLocks noGrp="1"/>
          </p:cNvSpPr>
          <p:nvPr>
            <p:ph type="title"/>
          </p:nvPr>
        </p:nvSpPr>
        <p:spPr>
          <a:xfrm>
            <a:off x="685800" y="325120"/>
            <a:ext cx="7772400" cy="1347936"/>
          </a:xfrm>
        </p:spPr>
        <p:txBody>
          <a:bodyPr/>
          <a:lstStyle/>
          <a:p>
            <a:r>
              <a:rPr lang="en-US" altLang="en-US" b="1" kern="0" dirty="0">
                <a:solidFill>
                  <a:schemeClr val="tx1"/>
                </a:solidFill>
                <a:cs typeface="Arial" panose="020B0604020202020204" pitchFamily="34" charset="0"/>
              </a:rPr>
              <a:t>ZBLW 11-2025</a:t>
            </a:r>
            <a:br>
              <a:rPr lang="en-US" altLang="en-US" kern="0" dirty="0">
                <a:solidFill>
                  <a:srgbClr val="FFFF00"/>
                </a:solidFill>
              </a:rPr>
            </a:br>
            <a:endParaRPr lang="en-C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1097280"/>
            <a:ext cx="8661654" cy="466344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68C0F8C2-28DA-4632-7230-9153860E4355}"/>
              </a:ext>
            </a:extLst>
          </p:cNvPr>
          <p:cNvSpPr>
            <a:spLocks noGrp="1"/>
          </p:cNvSpPr>
          <p:nvPr>
            <p:ph type="title"/>
          </p:nvPr>
        </p:nvSpPr>
        <p:spPr>
          <a:xfrm>
            <a:off x="628650" y="1579880"/>
            <a:ext cx="2620772" cy="3698240"/>
          </a:xfrm>
        </p:spPr>
        <p:txBody>
          <a:bodyPr>
            <a:normAutofit/>
          </a:bodyPr>
          <a:lstStyle/>
          <a:p>
            <a:pPr algn="r"/>
            <a:r>
              <a:rPr lang="en-CA" dirty="0">
                <a:solidFill>
                  <a:schemeClr val="accent1"/>
                </a:solidFill>
              </a:rPr>
              <a:t>Planning Rationale &amp; Justification</a:t>
            </a:r>
            <a:br>
              <a:rPr lang="en-CA" dirty="0">
                <a:solidFill>
                  <a:schemeClr val="accent1"/>
                </a:solidFill>
              </a:rPr>
            </a:br>
            <a:r>
              <a:rPr lang="en-CA" dirty="0">
                <a:solidFill>
                  <a:schemeClr val="accent1"/>
                </a:solidFill>
              </a:rPr>
              <a:t>Report</a:t>
            </a:r>
          </a:p>
        </p:txBody>
      </p:sp>
      <p:cxnSp>
        <p:nvCxnSpPr>
          <p:cNvPr id="16" name="Straight Connector 15">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40030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21FFC55-7A1A-F8FB-1232-5630C57AC023}"/>
              </a:ext>
            </a:extLst>
          </p:cNvPr>
          <p:cNvSpPr>
            <a:spLocks noGrp="1"/>
          </p:cNvSpPr>
          <p:nvPr>
            <p:ph sz="half" idx="1"/>
          </p:nvPr>
        </p:nvSpPr>
        <p:spPr>
          <a:xfrm>
            <a:off x="3732022" y="2053585"/>
            <a:ext cx="4688205" cy="2561644"/>
          </a:xfrm>
        </p:spPr>
        <p:txBody>
          <a:bodyPr anchor="b">
            <a:noAutofit/>
          </a:bodyPr>
          <a:lstStyle/>
          <a:p>
            <a:r>
              <a:rPr lang="en-CA" sz="1350" dirty="0"/>
              <a:t>Planning Rationale and Justification  Report, prepared by GWD Consulting Inc., July 2025</a:t>
            </a:r>
          </a:p>
          <a:p>
            <a:r>
              <a:rPr lang="en-CA" sz="1350" dirty="0"/>
              <a:t>Proposed development is considered agricultural related as the intent is to offer farm vehicle repair services.</a:t>
            </a:r>
          </a:p>
          <a:p>
            <a:r>
              <a:rPr lang="en-CA" sz="1350" dirty="0"/>
              <a:t>The subject site is naturally separated from the larger agricultural lands and is currently not being farmed.</a:t>
            </a:r>
          </a:p>
          <a:p>
            <a:r>
              <a:rPr lang="en-CA" sz="1350" dirty="0"/>
              <a:t>Proposed development serves the needs of the surrounding community and provides economic opportunities.</a:t>
            </a:r>
          </a:p>
          <a:p>
            <a:r>
              <a:rPr lang="en-CA" sz="1350" dirty="0"/>
              <a:t>Location of subject site in close and direct proximity to Highway 401.</a:t>
            </a:r>
          </a:p>
        </p:txBody>
      </p:sp>
    </p:spTree>
    <p:extLst>
      <p:ext uri="{BB962C8B-B14F-4D97-AF65-F5344CB8AC3E}">
        <p14:creationId xmlns:p14="http://schemas.microsoft.com/office/powerpoint/2010/main" val="23255200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3C7F06-CA63-4701-237D-1CEC74707AF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56460F5-6359-66D4-961D-6F26FEFF8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1097280"/>
            <a:ext cx="8661654" cy="466344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C236DD00-5AB6-D6BE-8943-98E7FEEE495A}"/>
              </a:ext>
            </a:extLst>
          </p:cNvPr>
          <p:cNvSpPr>
            <a:spLocks noGrp="1"/>
          </p:cNvSpPr>
          <p:nvPr>
            <p:ph type="title"/>
          </p:nvPr>
        </p:nvSpPr>
        <p:spPr>
          <a:xfrm>
            <a:off x="628650" y="1579880"/>
            <a:ext cx="2620772" cy="3698240"/>
          </a:xfrm>
        </p:spPr>
        <p:txBody>
          <a:bodyPr>
            <a:normAutofit/>
          </a:bodyPr>
          <a:lstStyle/>
          <a:p>
            <a:pPr algn="r"/>
            <a:r>
              <a:rPr lang="en-CA" dirty="0">
                <a:solidFill>
                  <a:schemeClr val="accent1"/>
                </a:solidFill>
              </a:rPr>
              <a:t>Agricultural Impact Assessment (AIA)</a:t>
            </a:r>
          </a:p>
        </p:txBody>
      </p:sp>
      <p:cxnSp>
        <p:nvCxnSpPr>
          <p:cNvPr id="16" name="Straight Connector 15">
            <a:extLst>
              <a:ext uri="{FF2B5EF4-FFF2-40B4-BE49-F238E27FC236}">
                <a16:creationId xmlns:a16="http://schemas.microsoft.com/office/drawing/2014/main" id="{3E037B2D-7BC8-328E-C59A-DCBA97899E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40030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C5D1976-5371-8E31-BE1F-CE8BDD4E613E}"/>
              </a:ext>
            </a:extLst>
          </p:cNvPr>
          <p:cNvSpPr>
            <a:spLocks noGrp="1"/>
          </p:cNvSpPr>
          <p:nvPr>
            <p:ph sz="half" idx="2"/>
          </p:nvPr>
        </p:nvSpPr>
        <p:spPr>
          <a:xfrm>
            <a:off x="3732022" y="2190958"/>
            <a:ext cx="4688205" cy="2695367"/>
          </a:xfrm>
        </p:spPr>
        <p:txBody>
          <a:bodyPr>
            <a:noAutofit/>
          </a:bodyPr>
          <a:lstStyle/>
          <a:p>
            <a:r>
              <a:rPr lang="en-CA" sz="1350" dirty="0"/>
              <a:t>Agricultural Impact Assessment (AIA), prepared by  Colville Consulting Inc., November 2024</a:t>
            </a:r>
          </a:p>
          <a:p>
            <a:pPr lvl="0"/>
            <a:r>
              <a:rPr lang="en-CA" sz="1350" dirty="0"/>
              <a:t>The subject lands are within prime agricultural areas but are considered lower priority and do not form part of a specialty crop area.</a:t>
            </a:r>
          </a:p>
          <a:p>
            <a:r>
              <a:rPr lang="en-US" sz="1350" dirty="0"/>
              <a:t>Potential limited impacts associated with the proposed </a:t>
            </a:r>
            <a:r>
              <a:rPr lang="en-US" sz="1350" i="1" dirty="0"/>
              <a:t>development (e.g. </a:t>
            </a:r>
            <a:r>
              <a:rPr lang="en-US" sz="1350" dirty="0"/>
              <a:t>loss of </a:t>
            </a:r>
            <a:r>
              <a:rPr lang="en-CA" sz="1350" i="1" dirty="0"/>
              <a:t>prime agricultural lands</a:t>
            </a:r>
            <a:r>
              <a:rPr lang="en-CA" sz="1350" dirty="0"/>
              <a:t>, cultivatable land). </a:t>
            </a:r>
          </a:p>
          <a:p>
            <a:r>
              <a:rPr lang="en-US" sz="1350" dirty="0"/>
              <a:t>The proposed development complies with applicable MDS setback requirements.</a:t>
            </a:r>
          </a:p>
          <a:p>
            <a:r>
              <a:rPr lang="en-US" sz="1350" dirty="0"/>
              <a:t>Justification for locating the proposed development within a prime agricultural area is required.</a:t>
            </a:r>
          </a:p>
          <a:p>
            <a:endParaRPr lang="en-CA" dirty="0"/>
          </a:p>
        </p:txBody>
      </p:sp>
    </p:spTree>
    <p:extLst>
      <p:ext uri="{BB962C8B-B14F-4D97-AF65-F5344CB8AC3E}">
        <p14:creationId xmlns:p14="http://schemas.microsoft.com/office/powerpoint/2010/main" val="9527313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4FFBEE45-F140-49D5-85EA-C78C24340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857249"/>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CBB9436D-FF86-9735-22E8-EB791BC77452}"/>
              </a:ext>
            </a:extLst>
          </p:cNvPr>
          <p:cNvSpPr>
            <a:spLocks noGrp="1"/>
          </p:cNvSpPr>
          <p:nvPr>
            <p:ph type="title"/>
          </p:nvPr>
        </p:nvSpPr>
        <p:spPr>
          <a:xfrm>
            <a:off x="401660" y="1209717"/>
            <a:ext cx="7890143" cy="851054"/>
          </a:xfrm>
        </p:spPr>
        <p:txBody>
          <a:bodyPr>
            <a:normAutofit fontScale="90000"/>
          </a:bodyPr>
          <a:lstStyle/>
          <a:p>
            <a:r>
              <a:rPr lang="en-CA" sz="3000" b="1" dirty="0">
                <a:solidFill>
                  <a:schemeClr val="accent1"/>
                </a:solidFill>
              </a:rPr>
              <a:t>Applicable Provincial Planning Statement Policies &amp; Guidelines</a:t>
            </a:r>
          </a:p>
        </p:txBody>
      </p:sp>
      <p:sp>
        <p:nvSpPr>
          <p:cNvPr id="5" name="Content Placeholder 4">
            <a:extLst>
              <a:ext uri="{FF2B5EF4-FFF2-40B4-BE49-F238E27FC236}">
                <a16:creationId xmlns:a16="http://schemas.microsoft.com/office/drawing/2014/main" id="{69E95620-4354-6E37-C182-81BFD5175972}"/>
              </a:ext>
            </a:extLst>
          </p:cNvPr>
          <p:cNvSpPr>
            <a:spLocks noGrp="1"/>
          </p:cNvSpPr>
          <p:nvPr>
            <p:ph sz="half" idx="2"/>
          </p:nvPr>
        </p:nvSpPr>
        <p:spPr>
          <a:xfrm>
            <a:off x="401660" y="2142335"/>
            <a:ext cx="3576959" cy="3654873"/>
          </a:xfrm>
        </p:spPr>
        <p:txBody>
          <a:bodyPr>
            <a:normAutofit lnSpcReduction="10000"/>
          </a:bodyPr>
          <a:lstStyle/>
          <a:p>
            <a:r>
              <a:rPr lang="en-CA" sz="1650" b="1" dirty="0"/>
              <a:t>Provincial Planning Statement </a:t>
            </a:r>
            <a:r>
              <a:rPr lang="en-CA" sz="1650" dirty="0"/>
              <a:t>(PPS, 2024) </a:t>
            </a:r>
            <a:r>
              <a:rPr lang="en-US" sz="1650" i="1" dirty="0"/>
              <a:t>provides overall policy directions on matters of provincial interest related to land use planning and development in Ontario.</a:t>
            </a:r>
          </a:p>
          <a:p>
            <a:r>
              <a:rPr lang="en-CA" sz="1650" b="1" dirty="0"/>
              <a:t>Guidelines on Permitted Uses in Ontario’s Prime Agricultural Areas (2016)</a:t>
            </a:r>
          </a:p>
          <a:p>
            <a:pPr lvl="1"/>
            <a:r>
              <a:rPr lang="en-CA" sz="1350" dirty="0"/>
              <a:t>Provincial document that provides guidance on </a:t>
            </a:r>
            <a:r>
              <a:rPr lang="en-US" sz="1350" i="1" dirty="0"/>
              <a:t>limited non-agricultural uses in prime agricultural areas. </a:t>
            </a:r>
            <a:endParaRPr lang="en-CA" sz="1350" dirty="0"/>
          </a:p>
          <a:p>
            <a:r>
              <a:rPr lang="en-CA" sz="1650" dirty="0"/>
              <a:t>Provincial Guidelines are issued to </a:t>
            </a:r>
            <a:r>
              <a:rPr lang="en-US" sz="1650" dirty="0"/>
              <a:t>assist planning authorities and decision-makers with implementing the policies of the Provincial Planning Statement. </a:t>
            </a:r>
            <a:endParaRPr lang="en-CA" sz="1650" dirty="0"/>
          </a:p>
          <a:p>
            <a:endParaRPr lang="en-CA" sz="1500" dirty="0"/>
          </a:p>
        </p:txBody>
      </p:sp>
      <p:pic>
        <p:nvPicPr>
          <p:cNvPr id="6" name="Picture 5">
            <a:extLst>
              <a:ext uri="{FF2B5EF4-FFF2-40B4-BE49-F238E27FC236}">
                <a16:creationId xmlns:a16="http://schemas.microsoft.com/office/drawing/2014/main" id="{0631B0DD-9DE8-6FBC-A8FA-CEFA40FDE6C8}"/>
              </a:ext>
            </a:extLst>
          </p:cNvPr>
          <p:cNvPicPr>
            <a:picLocks noChangeAspect="1"/>
          </p:cNvPicPr>
          <p:nvPr/>
        </p:nvPicPr>
        <p:blipFill>
          <a:blip r:embed="rId2"/>
          <a:stretch>
            <a:fillRect/>
          </a:stretch>
        </p:blipFill>
        <p:spPr>
          <a:xfrm>
            <a:off x="6654903" y="2255492"/>
            <a:ext cx="2294390" cy="2967264"/>
          </a:xfrm>
          <a:prstGeom prst="rect">
            <a:avLst/>
          </a:prstGeom>
        </p:spPr>
      </p:pic>
      <p:pic>
        <p:nvPicPr>
          <p:cNvPr id="8" name="Picture 7">
            <a:extLst>
              <a:ext uri="{FF2B5EF4-FFF2-40B4-BE49-F238E27FC236}">
                <a16:creationId xmlns:a16="http://schemas.microsoft.com/office/drawing/2014/main" id="{C8C98EF6-100F-8398-F5AB-EDCA958C1A5B}"/>
              </a:ext>
            </a:extLst>
          </p:cNvPr>
          <p:cNvPicPr>
            <a:picLocks noChangeAspect="1"/>
          </p:cNvPicPr>
          <p:nvPr/>
        </p:nvPicPr>
        <p:blipFill>
          <a:blip r:embed="rId3"/>
          <a:stretch>
            <a:fillRect/>
          </a:stretch>
        </p:blipFill>
        <p:spPr>
          <a:xfrm>
            <a:off x="4133079" y="2255492"/>
            <a:ext cx="2367363" cy="2927639"/>
          </a:xfrm>
          <a:prstGeom prst="rect">
            <a:avLst/>
          </a:prstGeom>
        </p:spPr>
      </p:pic>
    </p:spTree>
    <p:extLst>
      <p:ext uri="{BB962C8B-B14F-4D97-AF65-F5344CB8AC3E}">
        <p14:creationId xmlns:p14="http://schemas.microsoft.com/office/powerpoint/2010/main" val="13079583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179FB-6171-64A0-7AE7-9884C0CC66C7}"/>
              </a:ext>
            </a:extLst>
          </p:cNvPr>
          <p:cNvSpPr>
            <a:spLocks noGrp="1"/>
          </p:cNvSpPr>
          <p:nvPr>
            <p:ph type="title"/>
          </p:nvPr>
        </p:nvSpPr>
        <p:spPr/>
        <p:txBody>
          <a:bodyPr/>
          <a:lstStyle/>
          <a:p>
            <a:r>
              <a:rPr lang="en-CA" dirty="0"/>
              <a:t>Provincial Planning Statement (2024) </a:t>
            </a:r>
            <a:br>
              <a:rPr lang="en-CA" dirty="0"/>
            </a:br>
            <a:r>
              <a:rPr lang="en-CA" i="1" dirty="0"/>
              <a:t>Section 4.3.5 Non-Agricultural Uses </a:t>
            </a:r>
          </a:p>
        </p:txBody>
      </p:sp>
      <p:sp>
        <p:nvSpPr>
          <p:cNvPr id="3" name="Content Placeholder 2">
            <a:extLst>
              <a:ext uri="{FF2B5EF4-FFF2-40B4-BE49-F238E27FC236}">
                <a16:creationId xmlns:a16="http://schemas.microsoft.com/office/drawing/2014/main" id="{F497A37C-0925-3516-69BB-0E221DDC29C8}"/>
              </a:ext>
            </a:extLst>
          </p:cNvPr>
          <p:cNvSpPr>
            <a:spLocks noGrp="1"/>
          </p:cNvSpPr>
          <p:nvPr>
            <p:ph idx="1"/>
          </p:nvPr>
        </p:nvSpPr>
        <p:spPr/>
        <p:txBody>
          <a:bodyPr>
            <a:normAutofit fontScale="70000" lnSpcReduction="20000"/>
          </a:bodyPr>
          <a:lstStyle/>
          <a:p>
            <a:pPr marL="0" indent="0">
              <a:buNone/>
            </a:pPr>
            <a:r>
              <a:rPr lang="en-CA" dirty="0"/>
              <a:t>PPS 4.3.5 Non-Agricultural Uses in Prime Agricultural Areas:</a:t>
            </a:r>
          </a:p>
          <a:p>
            <a:pPr marL="0" indent="0">
              <a:buNone/>
            </a:pPr>
            <a:r>
              <a:rPr lang="en-US" dirty="0"/>
              <a:t>1. Planning authorities </a:t>
            </a:r>
            <a:r>
              <a:rPr lang="en-US" b="1" i="1" dirty="0"/>
              <a:t>may only permit non-agricultural uses </a:t>
            </a:r>
            <a:r>
              <a:rPr lang="en-US" dirty="0"/>
              <a:t>in </a:t>
            </a:r>
            <a:r>
              <a:rPr lang="en-US" i="1" dirty="0"/>
              <a:t>prime agricultural areas </a:t>
            </a:r>
            <a:r>
              <a:rPr lang="en-US" dirty="0"/>
              <a:t>for: </a:t>
            </a:r>
          </a:p>
          <a:p>
            <a:pPr marL="0" indent="0">
              <a:buNone/>
            </a:pPr>
            <a:r>
              <a:rPr lang="en-US" dirty="0"/>
              <a:t>	b) limited non-residential uses, provided that </a:t>
            </a:r>
            <a:r>
              <a:rPr lang="en-US" i="1" dirty="0"/>
              <a:t>all </a:t>
            </a:r>
            <a:r>
              <a:rPr lang="en-US" dirty="0"/>
              <a:t>of the following are demonstrated: </a:t>
            </a:r>
          </a:p>
          <a:p>
            <a:pPr marL="0" indent="0">
              <a:buNone/>
            </a:pPr>
            <a:r>
              <a:rPr lang="en-US" dirty="0"/>
              <a:t>		1. the land does not comprise a </a:t>
            </a:r>
            <a:r>
              <a:rPr lang="en-US" i="1" dirty="0"/>
              <a:t>specialty crop area</a:t>
            </a:r>
            <a:r>
              <a:rPr lang="en-US" dirty="0"/>
              <a:t>; </a:t>
            </a:r>
          </a:p>
          <a:p>
            <a:pPr marL="0" indent="0">
              <a:buNone/>
            </a:pPr>
            <a:r>
              <a:rPr lang="en-US" dirty="0"/>
              <a:t>		2. the proposed use complies with the </a:t>
            </a:r>
            <a:r>
              <a:rPr lang="en-US" i="1" dirty="0"/>
              <a:t>minimum distance separation formulae</a:t>
            </a:r>
            <a:r>
              <a:rPr lang="en-US" dirty="0"/>
              <a:t>; </a:t>
            </a:r>
          </a:p>
          <a:p>
            <a:pPr marL="0" indent="0">
              <a:buNone/>
            </a:pPr>
            <a:r>
              <a:rPr lang="en-US" dirty="0"/>
              <a:t>		3. there is an </a:t>
            </a:r>
            <a:r>
              <a:rPr lang="en-US" i="1" dirty="0"/>
              <a:t>identified need </a:t>
            </a:r>
            <a:r>
              <a:rPr lang="en-US" dirty="0"/>
              <a:t>within the planning horizon identified in the official plan 		provided for in policy 2.1.3 for additional land to accommodate the proposed use; and </a:t>
            </a:r>
          </a:p>
          <a:p>
            <a:pPr marL="0" indent="0">
              <a:buNone/>
            </a:pPr>
            <a:r>
              <a:rPr lang="en-US" i="1" dirty="0"/>
              <a:t>		4. alternative locations have been evaluated</a:t>
            </a:r>
            <a:r>
              <a:rPr lang="en-US" dirty="0"/>
              <a:t>, and </a:t>
            </a:r>
            <a:endParaRPr lang="en-CA" dirty="0"/>
          </a:p>
          <a:p>
            <a:pPr marL="0" indent="0">
              <a:buNone/>
            </a:pPr>
            <a:r>
              <a:rPr lang="en-US" dirty="0"/>
              <a:t>			</a:t>
            </a:r>
            <a:r>
              <a:rPr lang="en-US" dirty="0" err="1"/>
              <a:t>i</a:t>
            </a:r>
            <a:r>
              <a:rPr lang="en-US" dirty="0"/>
              <a:t>. there </a:t>
            </a:r>
            <a:r>
              <a:rPr lang="en-US" i="1" dirty="0"/>
              <a:t>are no reasonable alternative locations which avoid prime 				agricultural areas</a:t>
            </a:r>
            <a:r>
              <a:rPr lang="en-US" dirty="0"/>
              <a:t>; and </a:t>
            </a:r>
          </a:p>
          <a:p>
            <a:pPr marL="0" indent="0">
              <a:buNone/>
            </a:pPr>
            <a:r>
              <a:rPr lang="en-US" dirty="0"/>
              <a:t>			ii. there are no reasonable alternative locations in </a:t>
            </a:r>
            <a:r>
              <a:rPr lang="en-US" i="1" dirty="0"/>
              <a:t>prime agricultural areas 				</a:t>
            </a:r>
            <a:r>
              <a:rPr lang="en-US" dirty="0"/>
              <a:t>with lower priority agricultural lands. </a:t>
            </a:r>
          </a:p>
          <a:p>
            <a:pPr marL="0" indent="0">
              <a:buNone/>
            </a:pPr>
            <a:r>
              <a:rPr lang="en-US" dirty="0"/>
              <a:t>2. Impacts from any new or expanding non-agricultural uses on the </a:t>
            </a:r>
            <a:r>
              <a:rPr lang="en-US" i="1" dirty="0"/>
              <a:t>agricultural system </a:t>
            </a:r>
            <a:r>
              <a:rPr lang="en-US" dirty="0"/>
              <a:t>are to be avoided, or where avoidance is not possible, minimized and mitigated as determined through an </a:t>
            </a:r>
            <a:r>
              <a:rPr lang="en-US" i="1" dirty="0"/>
              <a:t>agricultural impact assessment </a:t>
            </a:r>
            <a:r>
              <a:rPr lang="en-US" dirty="0"/>
              <a:t>or equivalent analysis, based on provincial guidance. </a:t>
            </a:r>
            <a:endParaRPr lang="en-CA" dirty="0"/>
          </a:p>
        </p:txBody>
      </p:sp>
    </p:spTree>
    <p:extLst>
      <p:ext uri="{BB962C8B-B14F-4D97-AF65-F5344CB8AC3E}">
        <p14:creationId xmlns:p14="http://schemas.microsoft.com/office/powerpoint/2010/main" val="12014029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3044288" cy="51435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11562B2B-96C2-1EED-7644-D632F42A241A}"/>
              </a:ext>
            </a:extLst>
          </p:cNvPr>
          <p:cNvSpPr>
            <a:spLocks noGrp="1"/>
          </p:cNvSpPr>
          <p:nvPr>
            <p:ph type="title"/>
          </p:nvPr>
        </p:nvSpPr>
        <p:spPr>
          <a:xfrm>
            <a:off x="66675" y="1916616"/>
            <a:ext cx="2908552" cy="3272883"/>
          </a:xfrm>
        </p:spPr>
        <p:txBody>
          <a:bodyPr anchor="t">
            <a:normAutofit/>
          </a:bodyPr>
          <a:lstStyle/>
          <a:p>
            <a:r>
              <a:rPr lang="en-CA" sz="3000" i="1" dirty="0">
                <a:solidFill>
                  <a:schemeClr val="bg1"/>
                </a:solidFill>
              </a:rPr>
              <a:t>Guidelines on Permitted Uses in Ontario’s Prime Agricultural Areas </a:t>
            </a:r>
          </a:p>
        </p:txBody>
      </p:sp>
      <p:sp>
        <p:nvSpPr>
          <p:cNvPr id="3" name="Content Placeholder 2">
            <a:extLst>
              <a:ext uri="{FF2B5EF4-FFF2-40B4-BE49-F238E27FC236}">
                <a16:creationId xmlns:a16="http://schemas.microsoft.com/office/drawing/2014/main" id="{7AB1BDDD-BE72-32B1-4A2B-39A8B82CAEB4}"/>
              </a:ext>
            </a:extLst>
          </p:cNvPr>
          <p:cNvSpPr>
            <a:spLocks noGrp="1"/>
          </p:cNvSpPr>
          <p:nvPr>
            <p:ph sz="half" idx="1"/>
          </p:nvPr>
        </p:nvSpPr>
        <p:spPr>
          <a:xfrm>
            <a:off x="3285642" y="1916616"/>
            <a:ext cx="2570462" cy="3475102"/>
          </a:xfrm>
        </p:spPr>
        <p:txBody>
          <a:bodyPr>
            <a:normAutofit lnSpcReduction="10000"/>
          </a:bodyPr>
          <a:lstStyle/>
          <a:p>
            <a:r>
              <a:rPr lang="en-CA" sz="1650" dirty="0"/>
              <a:t>Section 3.2 </a:t>
            </a:r>
            <a:r>
              <a:rPr lang="en-CA" sz="1650" i="1" dirty="0"/>
              <a:t>Limited Non-Agricultural Uses in Prime Agricultural Areas </a:t>
            </a:r>
          </a:p>
          <a:p>
            <a:pPr lvl="1"/>
            <a:r>
              <a:rPr lang="en-CA" sz="1500" dirty="0"/>
              <a:t>Includes commercial, industrial, institutional or recreational uses.</a:t>
            </a:r>
          </a:p>
          <a:p>
            <a:r>
              <a:rPr lang="en-CA" sz="1650" dirty="0"/>
              <a:t>These uses may only be considered in prime agricultural areas if other locations are unavailable.</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403" y="1916616"/>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9BE3013F-882B-82CD-9CEC-4EA7471E229D}"/>
              </a:ext>
            </a:extLst>
          </p:cNvPr>
          <p:cNvSpPr>
            <a:spLocks noGrp="1"/>
          </p:cNvSpPr>
          <p:nvPr>
            <p:ph sz="half" idx="2"/>
          </p:nvPr>
        </p:nvSpPr>
        <p:spPr>
          <a:xfrm>
            <a:off x="6166518" y="1916617"/>
            <a:ext cx="2570462" cy="3475101"/>
          </a:xfrm>
        </p:spPr>
        <p:txBody>
          <a:bodyPr>
            <a:normAutofit lnSpcReduction="10000"/>
          </a:bodyPr>
          <a:lstStyle/>
          <a:p>
            <a:r>
              <a:rPr lang="en-CA" sz="1650" dirty="0"/>
              <a:t>In addition, the following  tests are applied if a limited non-agricultural use is proposed prime agricultural areas:</a:t>
            </a:r>
          </a:p>
          <a:p>
            <a:pPr lvl="1"/>
            <a:r>
              <a:rPr lang="en-CA" sz="1650" i="1" dirty="0"/>
              <a:t>Preliminary Assessment</a:t>
            </a:r>
          </a:p>
          <a:p>
            <a:pPr lvl="1"/>
            <a:r>
              <a:rPr lang="en-CA" sz="1650" i="1" dirty="0"/>
              <a:t>Demonstration of Need</a:t>
            </a:r>
          </a:p>
          <a:p>
            <a:pPr lvl="1"/>
            <a:r>
              <a:rPr lang="en-CA" sz="1650" i="1" dirty="0"/>
              <a:t>Evaluation of Alternative Locations</a:t>
            </a:r>
          </a:p>
          <a:p>
            <a:pPr lvl="1"/>
            <a:r>
              <a:rPr lang="en-CA" sz="1650" i="1" dirty="0"/>
              <a:t>Mitigation of Impacts</a:t>
            </a:r>
          </a:p>
          <a:p>
            <a:endParaRPr lang="en-CA" sz="1500" dirty="0"/>
          </a:p>
        </p:txBody>
      </p:sp>
    </p:spTree>
    <p:extLst>
      <p:ext uri="{BB962C8B-B14F-4D97-AF65-F5344CB8AC3E}">
        <p14:creationId xmlns:p14="http://schemas.microsoft.com/office/powerpoint/2010/main" val="2033515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1739CA5-F0F5-48E1-8E8C-F24B7182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4757"/>
            <a:ext cx="9144000" cy="5145993"/>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18" name="Rounded Rectangle 3">
            <a:extLst>
              <a:ext uri="{FF2B5EF4-FFF2-40B4-BE49-F238E27FC236}">
                <a16:creationId xmlns:a16="http://schemas.microsoft.com/office/drawing/2014/main" id="{3EAD2937-F230-41D4-B9C5-975B129BF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5059" y="1337310"/>
            <a:ext cx="8190311" cy="418336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0" name="Rectangle 19">
            <a:extLst>
              <a:ext uri="{FF2B5EF4-FFF2-40B4-BE49-F238E27FC236}">
                <a16:creationId xmlns:a16="http://schemas.microsoft.com/office/drawing/2014/main" id="{CCD444A3-C338-4886-B7F1-4BA2AF46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6018" y="1577332"/>
            <a:ext cx="7708392" cy="37033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54FB1FA7-A27D-0D7F-95C9-E1F9FED238D4}"/>
              </a:ext>
            </a:extLst>
          </p:cNvPr>
          <p:cNvSpPr>
            <a:spLocks noGrp="1"/>
          </p:cNvSpPr>
          <p:nvPr>
            <p:ph type="title"/>
          </p:nvPr>
        </p:nvSpPr>
        <p:spPr>
          <a:xfrm>
            <a:off x="1089492" y="1940806"/>
            <a:ext cx="7328490" cy="781426"/>
          </a:xfrm>
        </p:spPr>
        <p:txBody>
          <a:bodyPr>
            <a:normAutofit fontScale="90000"/>
          </a:bodyPr>
          <a:lstStyle/>
          <a:p>
            <a:r>
              <a:rPr lang="en-CA" sz="2550" dirty="0">
                <a:solidFill>
                  <a:schemeClr val="accent1"/>
                </a:solidFill>
              </a:rPr>
              <a:t>Demonstration of Need &amp; Evaluation of Alternative Locations</a:t>
            </a:r>
          </a:p>
        </p:txBody>
      </p:sp>
      <p:sp>
        <p:nvSpPr>
          <p:cNvPr id="3" name="Content Placeholder 2">
            <a:extLst>
              <a:ext uri="{FF2B5EF4-FFF2-40B4-BE49-F238E27FC236}">
                <a16:creationId xmlns:a16="http://schemas.microsoft.com/office/drawing/2014/main" id="{A99A2834-9A72-7923-8392-D4BF3AE40B09}"/>
              </a:ext>
            </a:extLst>
          </p:cNvPr>
          <p:cNvSpPr>
            <a:spLocks noGrp="1"/>
          </p:cNvSpPr>
          <p:nvPr>
            <p:ph sz="half" idx="1"/>
          </p:nvPr>
        </p:nvSpPr>
        <p:spPr>
          <a:xfrm>
            <a:off x="1089492" y="2722232"/>
            <a:ext cx="3362493" cy="2464771"/>
          </a:xfrm>
        </p:spPr>
        <p:txBody>
          <a:bodyPr>
            <a:normAutofit fontScale="92500" lnSpcReduction="20000"/>
          </a:bodyPr>
          <a:lstStyle/>
          <a:p>
            <a:r>
              <a:rPr lang="en-CA" sz="1500" dirty="0"/>
              <a:t>Demonstrating the need for a non-agricultural use usually includes information on and analysis of:</a:t>
            </a:r>
          </a:p>
          <a:p>
            <a:endParaRPr lang="en-CA" sz="1500" dirty="0"/>
          </a:p>
          <a:p>
            <a:pPr lvl="1"/>
            <a:r>
              <a:rPr lang="en-CA" sz="1200" dirty="0"/>
              <a:t>The demand for the product or service</a:t>
            </a:r>
          </a:p>
          <a:p>
            <a:pPr lvl="1"/>
            <a:r>
              <a:rPr lang="en-CA" sz="1200" dirty="0"/>
              <a:t>Inventory of current suppliers/competitors</a:t>
            </a:r>
          </a:p>
          <a:p>
            <a:pPr lvl="1"/>
            <a:r>
              <a:rPr lang="en-CA" sz="1200" dirty="0"/>
              <a:t>How much of the current or future projected demand is met within a given market or service area</a:t>
            </a:r>
          </a:p>
          <a:p>
            <a:pPr lvl="1"/>
            <a:r>
              <a:rPr lang="en-CA" sz="1200" dirty="0"/>
              <a:t>Distance to markets or clients</a:t>
            </a:r>
          </a:p>
          <a:p>
            <a:pPr lvl="1"/>
            <a:r>
              <a:rPr lang="en-CA" sz="1200" dirty="0"/>
              <a:t>Economic impacts of the proposed use</a:t>
            </a:r>
          </a:p>
          <a:p>
            <a:pPr lvl="1"/>
            <a:r>
              <a:rPr lang="en-CA" sz="1200" dirty="0"/>
              <a:t>A preliminary assessment of the potential impacts on agricultural operations.</a:t>
            </a:r>
          </a:p>
        </p:txBody>
      </p:sp>
      <p:sp>
        <p:nvSpPr>
          <p:cNvPr id="4" name="Content Placeholder 3">
            <a:extLst>
              <a:ext uri="{FF2B5EF4-FFF2-40B4-BE49-F238E27FC236}">
                <a16:creationId xmlns:a16="http://schemas.microsoft.com/office/drawing/2014/main" id="{2B568DD3-5E46-9025-20E0-E5A87C071EF1}"/>
              </a:ext>
            </a:extLst>
          </p:cNvPr>
          <p:cNvSpPr>
            <a:spLocks noGrp="1"/>
          </p:cNvSpPr>
          <p:nvPr>
            <p:ph sz="half" idx="2"/>
          </p:nvPr>
        </p:nvSpPr>
        <p:spPr>
          <a:xfrm>
            <a:off x="4692015" y="2722232"/>
            <a:ext cx="3415876" cy="2464771"/>
          </a:xfrm>
        </p:spPr>
        <p:txBody>
          <a:bodyPr>
            <a:normAutofit fontScale="92500" lnSpcReduction="20000"/>
          </a:bodyPr>
          <a:lstStyle/>
          <a:p>
            <a:r>
              <a:rPr lang="en-CA" sz="1500" dirty="0"/>
              <a:t>Evaluation of reasonable alternative locations for limited non-agricultural uses is mandatory.</a:t>
            </a:r>
          </a:p>
          <a:p>
            <a:r>
              <a:rPr lang="en-CA" sz="1500" dirty="0"/>
              <a:t>Order of priority in which applicants must evaluate alternative locations:</a:t>
            </a:r>
          </a:p>
          <a:p>
            <a:pPr marL="342900" lvl="1" indent="0">
              <a:buNone/>
            </a:pPr>
            <a:endParaRPr lang="en-CA" sz="1200" dirty="0"/>
          </a:p>
          <a:p>
            <a:pPr marL="342900" lvl="1" indent="0">
              <a:buNone/>
            </a:pPr>
            <a:r>
              <a:rPr lang="en-CA" sz="1200" dirty="0"/>
              <a:t>1) Lands outside prime agricultural areas.</a:t>
            </a:r>
          </a:p>
          <a:p>
            <a:pPr marL="342900" lvl="1" indent="0">
              <a:buNone/>
            </a:pPr>
            <a:endParaRPr lang="en-CA" sz="1200" dirty="0"/>
          </a:p>
          <a:p>
            <a:pPr marL="342900" lvl="1" indent="0">
              <a:buNone/>
            </a:pPr>
            <a:r>
              <a:rPr lang="en-CA" sz="1200" dirty="0"/>
              <a:t>2) Sites within settlement areas and on rural lands within the geographic areas to be served.</a:t>
            </a:r>
          </a:p>
          <a:p>
            <a:pPr marL="342900" lvl="1" indent="0">
              <a:buNone/>
            </a:pPr>
            <a:endParaRPr lang="en-CA" sz="1200" dirty="0"/>
          </a:p>
          <a:p>
            <a:pPr marL="342900" lvl="1" indent="0">
              <a:buNone/>
            </a:pPr>
            <a:r>
              <a:rPr lang="en-CA" sz="1200" dirty="0"/>
              <a:t>3) If none are available, lower-priority areas within prime agricultural areas can be identified and evaluated.</a:t>
            </a:r>
          </a:p>
        </p:txBody>
      </p:sp>
    </p:spTree>
    <p:extLst>
      <p:ext uri="{BB962C8B-B14F-4D97-AF65-F5344CB8AC3E}">
        <p14:creationId xmlns:p14="http://schemas.microsoft.com/office/powerpoint/2010/main" val="4145052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71C4B0-E9A7-647D-8C04-DEE858FBF27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A5CB1C-D869-1E2F-8C0A-FDBD57B20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1097280"/>
            <a:ext cx="8661654" cy="466344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44BD08BA-6AEB-88C4-38C0-7E3C827E86E6}"/>
              </a:ext>
            </a:extLst>
          </p:cNvPr>
          <p:cNvSpPr>
            <a:spLocks noGrp="1"/>
          </p:cNvSpPr>
          <p:nvPr>
            <p:ph type="title"/>
          </p:nvPr>
        </p:nvSpPr>
        <p:spPr>
          <a:xfrm>
            <a:off x="628650" y="1579880"/>
            <a:ext cx="2620772" cy="3698240"/>
          </a:xfrm>
        </p:spPr>
        <p:txBody>
          <a:bodyPr>
            <a:normAutofit/>
          </a:bodyPr>
          <a:lstStyle/>
          <a:p>
            <a:pPr algn="r"/>
            <a:r>
              <a:rPr lang="en-CA" i="1" dirty="0">
                <a:solidFill>
                  <a:schemeClr val="accent1"/>
                </a:solidFill>
              </a:rPr>
              <a:t>Evaluation of reasonable Alternative Locations</a:t>
            </a:r>
          </a:p>
        </p:txBody>
      </p:sp>
      <p:cxnSp>
        <p:nvCxnSpPr>
          <p:cNvPr id="16" name="Straight Connector 15">
            <a:extLst>
              <a:ext uri="{FF2B5EF4-FFF2-40B4-BE49-F238E27FC236}">
                <a16:creationId xmlns:a16="http://schemas.microsoft.com/office/drawing/2014/main" id="{C0F6DB53-82A0-C0B0-56CA-E35FF4FFEB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40030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0920EE0A-A090-2300-D2C3-E2AD826068C4}"/>
              </a:ext>
            </a:extLst>
          </p:cNvPr>
          <p:cNvSpPr>
            <a:spLocks noGrp="1"/>
          </p:cNvSpPr>
          <p:nvPr>
            <p:ph sz="half" idx="2"/>
          </p:nvPr>
        </p:nvSpPr>
        <p:spPr>
          <a:xfrm>
            <a:off x="3732022" y="2400301"/>
            <a:ext cx="4688205" cy="2476082"/>
          </a:xfrm>
        </p:spPr>
        <p:txBody>
          <a:bodyPr>
            <a:noAutofit/>
          </a:bodyPr>
          <a:lstStyle/>
          <a:p>
            <a:pPr marL="0" indent="0">
              <a:buNone/>
            </a:pPr>
            <a:r>
              <a:rPr lang="en-CA" sz="2400" i="1" dirty="0"/>
              <a:t>“Arguing that applicants own only one site, or that sites in settlement areas are unaffordable for the proposed use, are insufficient reasons and should not be considered adequate justification” </a:t>
            </a:r>
            <a:r>
              <a:rPr lang="en-CA" sz="2400" dirty="0"/>
              <a:t>(pg. 41).</a:t>
            </a:r>
          </a:p>
        </p:txBody>
      </p:sp>
    </p:spTree>
    <p:extLst>
      <p:ext uri="{BB962C8B-B14F-4D97-AF65-F5344CB8AC3E}">
        <p14:creationId xmlns:p14="http://schemas.microsoft.com/office/powerpoint/2010/main" val="3748072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2654F-4288-A669-0B85-BEBD6A78439F}"/>
              </a:ext>
            </a:extLst>
          </p:cNvPr>
          <p:cNvSpPr>
            <a:spLocks noGrp="1"/>
          </p:cNvSpPr>
          <p:nvPr>
            <p:ph type="title"/>
          </p:nvPr>
        </p:nvSpPr>
        <p:spPr>
          <a:xfrm>
            <a:off x="301600" y="5271834"/>
            <a:ext cx="4310525" cy="460515"/>
          </a:xfrm>
        </p:spPr>
        <p:txBody>
          <a:bodyPr>
            <a:normAutofit fontScale="90000"/>
          </a:bodyPr>
          <a:lstStyle/>
          <a:p>
            <a:pPr algn="r"/>
            <a:r>
              <a:rPr lang="en-US" b="1" dirty="0">
                <a:solidFill>
                  <a:schemeClr val="accent1"/>
                </a:solidFill>
              </a:rPr>
              <a:t>Alternative Location: </a:t>
            </a:r>
            <a:r>
              <a:rPr lang="en-US" i="1" dirty="0">
                <a:solidFill>
                  <a:schemeClr val="accent1"/>
                </a:solidFill>
              </a:rPr>
              <a:t>Example #1 Lancaster</a:t>
            </a:r>
            <a:endParaRPr lang="en-CA" i="1" dirty="0">
              <a:solidFill>
                <a:schemeClr val="accent1"/>
              </a:solidFill>
            </a:endParaRPr>
          </a:p>
        </p:txBody>
      </p:sp>
      <p:pic>
        <p:nvPicPr>
          <p:cNvPr id="14" name="Content Placeholder 13">
            <a:extLst>
              <a:ext uri="{FF2B5EF4-FFF2-40B4-BE49-F238E27FC236}">
                <a16:creationId xmlns:a16="http://schemas.microsoft.com/office/drawing/2014/main" id="{F3593D92-5C7F-36FF-6908-CE9714A1F69D}"/>
              </a:ext>
            </a:extLst>
          </p:cNvPr>
          <p:cNvPicPr>
            <a:picLocks noGrp="1" noChangeAspect="1"/>
          </p:cNvPicPr>
          <p:nvPr>
            <p:ph sz="half" idx="1"/>
          </p:nvPr>
        </p:nvPicPr>
        <p:blipFill>
          <a:blip r:embed="rId3"/>
          <a:srcRect b="16847"/>
          <a:stretch>
            <a:fillRect/>
          </a:stretch>
        </p:blipFill>
        <p:spPr>
          <a:xfrm>
            <a:off x="153937" y="963727"/>
            <a:ext cx="4458188" cy="4084274"/>
          </a:xfrm>
          <a:prstGeom prst="rect">
            <a:avLst/>
          </a:prstGeom>
        </p:spPr>
      </p:pic>
      <p:graphicFrame>
        <p:nvGraphicFramePr>
          <p:cNvPr id="12" name="Content Placeholder 6">
            <a:extLst>
              <a:ext uri="{FF2B5EF4-FFF2-40B4-BE49-F238E27FC236}">
                <a16:creationId xmlns:a16="http://schemas.microsoft.com/office/drawing/2014/main" id="{917E9FA2-8AF2-9FFB-BC55-86548783D1FD}"/>
              </a:ext>
            </a:extLst>
          </p:cNvPr>
          <p:cNvGraphicFramePr>
            <a:graphicFrameLocks noGrp="1"/>
          </p:cNvGraphicFramePr>
          <p:nvPr>
            <p:ph sz="half" idx="2"/>
          </p:nvPr>
        </p:nvGraphicFramePr>
        <p:xfrm>
          <a:off x="4759786" y="3358836"/>
          <a:ext cx="4159085" cy="2554489"/>
        </p:xfrm>
        <a:graphic>
          <a:graphicData uri="http://schemas.openxmlformats.org/drawingml/2006/table">
            <a:tbl>
              <a:tblPr firstRow="1" bandRow="1">
                <a:tableStyleId>{69012ECD-51FC-41F1-AA8D-1B2483CD663E}</a:tableStyleId>
              </a:tblPr>
              <a:tblGrid>
                <a:gridCol w="2217357">
                  <a:extLst>
                    <a:ext uri="{9D8B030D-6E8A-4147-A177-3AD203B41FA5}">
                      <a16:colId xmlns:a16="http://schemas.microsoft.com/office/drawing/2014/main" val="3518953858"/>
                    </a:ext>
                  </a:extLst>
                </a:gridCol>
                <a:gridCol w="1941728">
                  <a:extLst>
                    <a:ext uri="{9D8B030D-6E8A-4147-A177-3AD203B41FA5}">
                      <a16:colId xmlns:a16="http://schemas.microsoft.com/office/drawing/2014/main" val="1231968157"/>
                    </a:ext>
                  </a:extLst>
                </a:gridCol>
              </a:tblGrid>
              <a:tr h="287051">
                <a:tc gridSpan="2">
                  <a:txBody>
                    <a:bodyPr/>
                    <a:lstStyle/>
                    <a:p>
                      <a:pPr algn="l"/>
                      <a:r>
                        <a:rPr lang="en-CA" sz="1200" dirty="0"/>
                        <a:t>South of Old Highway #2, North of Highway 401, Lancaster</a:t>
                      </a:r>
                    </a:p>
                  </a:txBody>
                  <a:tcPr marL="68580" marR="68580" marT="34290" marB="34290" anchor="ctr"/>
                </a:tc>
                <a:tc hMerge="1">
                  <a:txBody>
                    <a:bodyPr/>
                    <a:lstStyle/>
                    <a:p>
                      <a:endParaRPr lang="en-CA" dirty="0"/>
                    </a:p>
                  </a:txBody>
                  <a:tcPr/>
                </a:tc>
                <a:extLst>
                  <a:ext uri="{0D108BD9-81ED-4DB2-BD59-A6C34878D82A}">
                    <a16:rowId xmlns:a16="http://schemas.microsoft.com/office/drawing/2014/main" val="2069565737"/>
                  </a:ext>
                </a:extLst>
              </a:tr>
              <a:tr h="305427">
                <a:tc>
                  <a:txBody>
                    <a:bodyPr/>
                    <a:lstStyle/>
                    <a:p>
                      <a:pPr algn="l"/>
                      <a:r>
                        <a:rPr lang="en-CA" sz="1000" b="0" i="1" dirty="0"/>
                        <a:t>Official Plan Land Use Designation</a:t>
                      </a:r>
                    </a:p>
                  </a:txBody>
                  <a:tcPr marL="68580" marR="68580" marT="34290" marB="34290" anchor="ctr"/>
                </a:tc>
                <a:tc>
                  <a:txBody>
                    <a:bodyPr/>
                    <a:lstStyle/>
                    <a:p>
                      <a:pPr algn="l"/>
                      <a:r>
                        <a:rPr lang="en-CA" sz="1000" dirty="0"/>
                        <a:t>Agricultural Resource Lands</a:t>
                      </a:r>
                    </a:p>
                  </a:txBody>
                  <a:tcPr marL="68580" marR="68580" marT="34290" marB="34290" anchor="ctr"/>
                </a:tc>
                <a:extLst>
                  <a:ext uri="{0D108BD9-81ED-4DB2-BD59-A6C34878D82A}">
                    <a16:rowId xmlns:a16="http://schemas.microsoft.com/office/drawing/2014/main" val="316856083"/>
                  </a:ext>
                </a:extLst>
              </a:tr>
              <a:tr h="305427">
                <a:tc>
                  <a:txBody>
                    <a:bodyPr/>
                    <a:lstStyle/>
                    <a:p>
                      <a:pPr algn="l"/>
                      <a:r>
                        <a:rPr lang="en-CA" sz="1000" b="0" i="1" dirty="0"/>
                        <a:t>Within Settlement Area Boundary</a:t>
                      </a:r>
                    </a:p>
                  </a:txBody>
                  <a:tcPr marL="68580" marR="68580" marT="34290" marB="34290" anchor="ctr"/>
                </a:tc>
                <a:tc>
                  <a:txBody>
                    <a:bodyPr/>
                    <a:lstStyle/>
                    <a:p>
                      <a:pPr algn="l"/>
                      <a:r>
                        <a:rPr lang="en-CA" sz="1000" dirty="0"/>
                        <a:t>Outside Boundary</a:t>
                      </a:r>
                    </a:p>
                  </a:txBody>
                  <a:tcPr marL="68580" marR="68580" marT="34290" marB="34290" anchor="ctr"/>
                </a:tc>
                <a:extLst>
                  <a:ext uri="{0D108BD9-81ED-4DB2-BD59-A6C34878D82A}">
                    <a16:rowId xmlns:a16="http://schemas.microsoft.com/office/drawing/2014/main" val="3661092691"/>
                  </a:ext>
                </a:extLst>
              </a:tr>
              <a:tr h="217170">
                <a:tc>
                  <a:txBody>
                    <a:bodyPr/>
                    <a:lstStyle/>
                    <a:p>
                      <a:pPr algn="l"/>
                      <a:r>
                        <a:rPr lang="en-CA" sz="1000" b="0" i="1" dirty="0"/>
                        <a:t>Zone Classification</a:t>
                      </a:r>
                    </a:p>
                  </a:txBody>
                  <a:tcPr marL="68580" marR="68580" marT="34290" marB="34290" anchor="ctr"/>
                </a:tc>
                <a:tc>
                  <a:txBody>
                    <a:bodyPr/>
                    <a:lstStyle/>
                    <a:p>
                      <a:pPr algn="l"/>
                      <a:r>
                        <a:rPr lang="en-CA" sz="1000"/>
                        <a:t>Agricultural (AG)</a:t>
                      </a:r>
                      <a:endParaRPr lang="en-CA" sz="1000" dirty="0"/>
                    </a:p>
                  </a:txBody>
                  <a:tcPr marL="68580" marR="68580" marT="34290" marB="34290" anchor="ctr"/>
                </a:tc>
                <a:extLst>
                  <a:ext uri="{0D108BD9-81ED-4DB2-BD59-A6C34878D82A}">
                    <a16:rowId xmlns:a16="http://schemas.microsoft.com/office/drawing/2014/main" val="2777336119"/>
                  </a:ext>
                </a:extLst>
              </a:tr>
              <a:tr h="383417">
                <a:tc>
                  <a:txBody>
                    <a:bodyPr/>
                    <a:lstStyle/>
                    <a:p>
                      <a:pPr algn="l"/>
                      <a:r>
                        <a:rPr lang="en-CA" sz="1000" b="0" i="1" dirty="0"/>
                        <a:t>Lot Area (total)</a:t>
                      </a:r>
                    </a:p>
                    <a:p>
                      <a:pPr algn="l"/>
                      <a:r>
                        <a:rPr lang="en-CA" sz="1000" b="0" i="1" dirty="0"/>
                        <a:t>Potential developable</a:t>
                      </a:r>
                    </a:p>
                  </a:txBody>
                  <a:tcPr marL="68580" marR="68580" marT="34290" marB="34290" anchor="ctr"/>
                </a:tc>
                <a:tc>
                  <a:txBody>
                    <a:bodyPr/>
                    <a:lstStyle/>
                    <a:p>
                      <a:pPr algn="l"/>
                      <a:r>
                        <a:rPr lang="en-CA" sz="1000" dirty="0"/>
                        <a:t> 13.54 hectares (33.48 acres) </a:t>
                      </a:r>
                    </a:p>
                    <a:p>
                      <a:pPr algn="l"/>
                      <a:r>
                        <a:rPr lang="en-CA" sz="1000" dirty="0"/>
                        <a:t>+/- 7.93 hectares (19.6 acres)</a:t>
                      </a:r>
                    </a:p>
                  </a:txBody>
                  <a:tcPr marL="68580" marR="68580" marT="34290" marB="34290" anchor="ctr"/>
                </a:tc>
                <a:extLst>
                  <a:ext uri="{0D108BD9-81ED-4DB2-BD59-A6C34878D82A}">
                    <a16:rowId xmlns:a16="http://schemas.microsoft.com/office/drawing/2014/main" val="3962180181"/>
                  </a:ext>
                </a:extLst>
              </a:tr>
              <a:tr h="217170">
                <a:tc>
                  <a:txBody>
                    <a:bodyPr/>
                    <a:lstStyle/>
                    <a:p>
                      <a:pPr algn="l"/>
                      <a:r>
                        <a:rPr lang="en-CA" sz="1000" b="0" i="1" dirty="0"/>
                        <a:t>Current Use </a:t>
                      </a:r>
                    </a:p>
                  </a:txBody>
                  <a:tcPr marL="68580" marR="68580" marT="34290" marB="34290" anchor="ctr"/>
                </a:tc>
                <a:tc>
                  <a:txBody>
                    <a:bodyPr/>
                    <a:lstStyle/>
                    <a:p>
                      <a:pPr algn="l"/>
                      <a:r>
                        <a:rPr lang="en-CA" sz="1000" dirty="0"/>
                        <a:t>Vacant </a:t>
                      </a:r>
                    </a:p>
                  </a:txBody>
                  <a:tcPr marL="68580" marR="68580" marT="34290" marB="34290" anchor="ctr"/>
                </a:tc>
                <a:extLst>
                  <a:ext uri="{0D108BD9-81ED-4DB2-BD59-A6C34878D82A}">
                    <a16:rowId xmlns:a16="http://schemas.microsoft.com/office/drawing/2014/main" val="236751004"/>
                  </a:ext>
                </a:extLst>
              </a:tr>
              <a:tr h="5143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b="0" i="1" dirty="0"/>
                        <a:t>Soil Classification - Canada Land Inventory (CLI)</a:t>
                      </a:r>
                    </a:p>
                    <a:p>
                      <a:pPr algn="l"/>
                      <a:endParaRPr lang="en-CA" sz="1000" b="0" i="1" dirty="0"/>
                    </a:p>
                  </a:txBody>
                  <a:tcPr marL="68580" marR="68580" marT="34290" marB="34290" anchor="ctr"/>
                </a:tc>
                <a:tc>
                  <a:txBody>
                    <a:bodyPr/>
                    <a:lstStyle/>
                    <a:p>
                      <a:pPr algn="l"/>
                      <a:r>
                        <a:rPr lang="en-CA" sz="1000" dirty="0"/>
                        <a:t>CLI Class 2 &amp; Class 5</a:t>
                      </a:r>
                    </a:p>
                  </a:txBody>
                  <a:tcPr marL="68580" marR="68580" marT="34290" marB="34290" anchor="ctr"/>
                </a:tc>
                <a:extLst>
                  <a:ext uri="{0D108BD9-81ED-4DB2-BD59-A6C34878D82A}">
                    <a16:rowId xmlns:a16="http://schemas.microsoft.com/office/drawing/2014/main" val="2565108198"/>
                  </a:ext>
                </a:extLst>
              </a:tr>
              <a:tr h="305427">
                <a:tc>
                  <a:txBody>
                    <a:bodyPr/>
                    <a:lstStyle/>
                    <a:p>
                      <a:pPr algn="l"/>
                      <a:r>
                        <a:rPr lang="en-CA" sz="1000" b="0" i="1" dirty="0"/>
                        <a:t>Distance to HWY 401 Interchange</a:t>
                      </a:r>
                    </a:p>
                  </a:txBody>
                  <a:tcPr marL="68580" marR="68580" marT="34290" marB="34290" anchor="ctr"/>
                </a:tc>
                <a:tc>
                  <a:txBody>
                    <a:bodyPr/>
                    <a:lstStyle/>
                    <a:p>
                      <a:pPr algn="l"/>
                      <a:r>
                        <a:rPr lang="en-CA" sz="1000" dirty="0"/>
                        <a:t>+/- 350 meters</a:t>
                      </a:r>
                    </a:p>
                  </a:txBody>
                  <a:tcPr marL="68580" marR="68580" marT="34290" marB="34290" anchor="ctr"/>
                </a:tc>
                <a:extLst>
                  <a:ext uri="{0D108BD9-81ED-4DB2-BD59-A6C34878D82A}">
                    <a16:rowId xmlns:a16="http://schemas.microsoft.com/office/drawing/2014/main" val="2863523361"/>
                  </a:ext>
                </a:extLst>
              </a:tr>
            </a:tbl>
          </a:graphicData>
        </a:graphic>
      </p:graphicFrame>
      <p:pic>
        <p:nvPicPr>
          <p:cNvPr id="4" name="Picture 3">
            <a:extLst>
              <a:ext uri="{FF2B5EF4-FFF2-40B4-BE49-F238E27FC236}">
                <a16:creationId xmlns:a16="http://schemas.microsoft.com/office/drawing/2014/main" id="{0C86A95B-6E36-E364-CAA8-F57AD05369A2}"/>
              </a:ext>
            </a:extLst>
          </p:cNvPr>
          <p:cNvPicPr>
            <a:picLocks noChangeAspect="1"/>
          </p:cNvPicPr>
          <p:nvPr/>
        </p:nvPicPr>
        <p:blipFill>
          <a:blip r:embed="rId4">
            <a:extLst>
              <a:ext uri="{28A0092B-C50C-407E-A947-70E740481C1C}">
                <a14:useLocalDpi xmlns:a14="http://schemas.microsoft.com/office/drawing/2010/main" val="0"/>
              </a:ext>
            </a:extLst>
          </a:blip>
          <a:srcRect t="25795"/>
          <a:stretch>
            <a:fillRect/>
          </a:stretch>
        </p:blipFill>
        <p:spPr>
          <a:xfrm>
            <a:off x="4759786" y="963726"/>
            <a:ext cx="4159085" cy="2323761"/>
          </a:xfrm>
          <a:prstGeom prst="rect">
            <a:avLst/>
          </a:prstGeom>
        </p:spPr>
      </p:pic>
    </p:spTree>
    <p:extLst>
      <p:ext uri="{BB962C8B-B14F-4D97-AF65-F5344CB8AC3E}">
        <p14:creationId xmlns:p14="http://schemas.microsoft.com/office/powerpoint/2010/main" val="28730986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690647-BAF4-AEDD-7A6E-F6E417A025DB}"/>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50F422D1-3110-0214-A232-B6470D04F853}"/>
              </a:ext>
            </a:extLst>
          </p:cNvPr>
          <p:cNvSpPr>
            <a:spLocks noGrp="1"/>
          </p:cNvSpPr>
          <p:nvPr>
            <p:ph type="title"/>
          </p:nvPr>
        </p:nvSpPr>
        <p:spPr>
          <a:xfrm>
            <a:off x="553513" y="5181386"/>
            <a:ext cx="3255107" cy="638441"/>
          </a:xfrm>
        </p:spPr>
        <p:txBody>
          <a:bodyPr vert="horz" lIns="68580" tIns="34290" rIns="68580" bIns="34290" rtlCol="0" anchor="ctr">
            <a:normAutofit fontScale="90000"/>
          </a:bodyPr>
          <a:lstStyle/>
          <a:p>
            <a:r>
              <a:rPr lang="en-US" sz="3000" b="1" dirty="0">
                <a:solidFill>
                  <a:schemeClr val="accent1"/>
                </a:solidFill>
              </a:rPr>
              <a:t>Alternative Location: </a:t>
            </a:r>
            <a:r>
              <a:rPr lang="en-US" sz="3000" i="1" dirty="0">
                <a:solidFill>
                  <a:schemeClr val="accent1"/>
                </a:solidFill>
              </a:rPr>
              <a:t>Example #2, Curry Hill</a:t>
            </a:r>
          </a:p>
        </p:txBody>
      </p:sp>
      <p:pic>
        <p:nvPicPr>
          <p:cNvPr id="6" name="Picture 5">
            <a:extLst>
              <a:ext uri="{FF2B5EF4-FFF2-40B4-BE49-F238E27FC236}">
                <a16:creationId xmlns:a16="http://schemas.microsoft.com/office/drawing/2014/main" id="{EB2DA7BE-15F9-AFA5-1E7F-0CF112EA8F98}"/>
              </a:ext>
            </a:extLst>
          </p:cNvPr>
          <p:cNvPicPr>
            <a:picLocks noChangeAspect="1"/>
          </p:cNvPicPr>
          <p:nvPr/>
        </p:nvPicPr>
        <p:blipFill>
          <a:blip r:embed="rId3"/>
          <a:stretch>
            <a:fillRect/>
          </a:stretch>
        </p:blipFill>
        <p:spPr>
          <a:xfrm>
            <a:off x="677656" y="979602"/>
            <a:ext cx="3130964" cy="4079434"/>
          </a:xfrm>
          <a:prstGeom prst="rect">
            <a:avLst/>
          </a:prstGeom>
        </p:spPr>
      </p:pic>
      <p:graphicFrame>
        <p:nvGraphicFramePr>
          <p:cNvPr id="12" name="Content Placeholder 6">
            <a:extLst>
              <a:ext uri="{FF2B5EF4-FFF2-40B4-BE49-F238E27FC236}">
                <a16:creationId xmlns:a16="http://schemas.microsoft.com/office/drawing/2014/main" id="{42421595-FE8C-D62D-779E-E4B6BBF94BD6}"/>
              </a:ext>
            </a:extLst>
          </p:cNvPr>
          <p:cNvGraphicFramePr>
            <a:graphicFrameLocks noGrp="1"/>
          </p:cNvGraphicFramePr>
          <p:nvPr>
            <p:ph sz="half" idx="2"/>
          </p:nvPr>
        </p:nvGraphicFramePr>
        <p:xfrm>
          <a:off x="3938068" y="3055927"/>
          <a:ext cx="5074197" cy="2802690"/>
        </p:xfrm>
        <a:graphic>
          <a:graphicData uri="http://schemas.openxmlformats.org/drawingml/2006/table">
            <a:tbl>
              <a:tblPr firstRow="1" bandRow="1">
                <a:tableStyleId>{69012ECD-51FC-41F1-AA8D-1B2483CD663E}</a:tableStyleId>
              </a:tblPr>
              <a:tblGrid>
                <a:gridCol w="2612505">
                  <a:extLst>
                    <a:ext uri="{9D8B030D-6E8A-4147-A177-3AD203B41FA5}">
                      <a16:colId xmlns:a16="http://schemas.microsoft.com/office/drawing/2014/main" val="3518953858"/>
                    </a:ext>
                  </a:extLst>
                </a:gridCol>
                <a:gridCol w="2461692">
                  <a:extLst>
                    <a:ext uri="{9D8B030D-6E8A-4147-A177-3AD203B41FA5}">
                      <a16:colId xmlns:a16="http://schemas.microsoft.com/office/drawing/2014/main" val="1231968157"/>
                    </a:ext>
                  </a:extLst>
                </a:gridCol>
              </a:tblGrid>
              <a:tr h="257573">
                <a:tc gridSpan="2">
                  <a:txBody>
                    <a:bodyPr/>
                    <a:lstStyle/>
                    <a:p>
                      <a:r>
                        <a:rPr lang="en-CA" sz="1200" dirty="0"/>
                        <a:t>21899, Old Highway #2, Curry Hill</a:t>
                      </a:r>
                    </a:p>
                  </a:txBody>
                  <a:tcPr marL="74693" marR="74693" marT="37346" marB="37346" anchor="ctr"/>
                </a:tc>
                <a:tc hMerge="1">
                  <a:txBody>
                    <a:bodyPr/>
                    <a:lstStyle/>
                    <a:p>
                      <a:endParaRPr lang="en-CA" dirty="0"/>
                    </a:p>
                  </a:txBody>
                  <a:tcPr/>
                </a:tc>
                <a:extLst>
                  <a:ext uri="{0D108BD9-81ED-4DB2-BD59-A6C34878D82A}">
                    <a16:rowId xmlns:a16="http://schemas.microsoft.com/office/drawing/2014/main" val="2069565737"/>
                  </a:ext>
                </a:extLst>
              </a:tr>
              <a:tr h="342383">
                <a:tc>
                  <a:txBody>
                    <a:bodyPr/>
                    <a:lstStyle/>
                    <a:p>
                      <a:r>
                        <a:rPr lang="en-CA" sz="1000" i="1" dirty="0"/>
                        <a:t>Official Plan Land Use Designation</a:t>
                      </a:r>
                    </a:p>
                  </a:txBody>
                  <a:tcPr marL="74693" marR="74693" marT="37346" marB="37346" anchor="ctr"/>
                </a:tc>
                <a:tc>
                  <a:txBody>
                    <a:bodyPr/>
                    <a:lstStyle/>
                    <a:p>
                      <a:r>
                        <a:rPr lang="en-CA" sz="1000" dirty="0"/>
                        <a:t>Rural District</a:t>
                      </a:r>
                    </a:p>
                  </a:txBody>
                  <a:tcPr marL="74693" marR="74693" marT="37346" marB="37346" anchor="ctr"/>
                </a:tc>
                <a:extLst>
                  <a:ext uri="{0D108BD9-81ED-4DB2-BD59-A6C34878D82A}">
                    <a16:rowId xmlns:a16="http://schemas.microsoft.com/office/drawing/2014/main" val="316856083"/>
                  </a:ext>
                </a:extLst>
              </a:tr>
              <a:tr h="342383">
                <a:tc>
                  <a:txBody>
                    <a:bodyPr/>
                    <a:lstStyle/>
                    <a:p>
                      <a:r>
                        <a:rPr lang="en-CA" sz="1000" i="1" dirty="0"/>
                        <a:t>Within Settlement Area Boundary</a:t>
                      </a:r>
                    </a:p>
                  </a:txBody>
                  <a:tcPr marL="74693" marR="74693" marT="37346" marB="37346" anchor="ctr"/>
                </a:tc>
                <a:tc>
                  <a:txBody>
                    <a:bodyPr/>
                    <a:lstStyle/>
                    <a:p>
                      <a:r>
                        <a:rPr lang="en-CA" sz="1000" dirty="0"/>
                        <a:t>Outside Boundary</a:t>
                      </a:r>
                    </a:p>
                  </a:txBody>
                  <a:tcPr marL="74693" marR="74693" marT="37346" marB="37346" anchor="ctr"/>
                </a:tc>
                <a:extLst>
                  <a:ext uri="{0D108BD9-81ED-4DB2-BD59-A6C34878D82A}">
                    <a16:rowId xmlns:a16="http://schemas.microsoft.com/office/drawing/2014/main" val="4289328161"/>
                  </a:ext>
                </a:extLst>
              </a:tr>
              <a:tr h="371873">
                <a:tc>
                  <a:txBody>
                    <a:bodyPr/>
                    <a:lstStyle/>
                    <a:p>
                      <a:r>
                        <a:rPr lang="en-CA" sz="1000" i="1" dirty="0"/>
                        <a:t>Zone Classification</a:t>
                      </a:r>
                    </a:p>
                  </a:txBody>
                  <a:tcPr marL="74693" marR="74693" marT="37346" marB="37346" anchor="ctr"/>
                </a:tc>
                <a:tc>
                  <a:txBody>
                    <a:bodyPr/>
                    <a:lstStyle/>
                    <a:p>
                      <a:r>
                        <a:rPr lang="en-CA" sz="1000" dirty="0">
                          <a:highlight>
                            <a:srgbClr val="FFFF00"/>
                          </a:highlight>
                        </a:rPr>
                        <a:t> Proposed rezoning Highway Commercial (CH) to Light Industrial (ML)</a:t>
                      </a:r>
                    </a:p>
                  </a:txBody>
                  <a:tcPr marL="74693" marR="74693" marT="37346" marB="37346" anchor="ctr"/>
                </a:tc>
                <a:extLst>
                  <a:ext uri="{0D108BD9-81ED-4DB2-BD59-A6C34878D82A}">
                    <a16:rowId xmlns:a16="http://schemas.microsoft.com/office/drawing/2014/main" val="2777336119"/>
                  </a:ext>
                </a:extLst>
              </a:tr>
              <a:tr h="371873">
                <a:tc>
                  <a:txBody>
                    <a:bodyPr/>
                    <a:lstStyle/>
                    <a:p>
                      <a:r>
                        <a:rPr lang="en-CA" sz="1000" i="1" dirty="0"/>
                        <a:t>Lot Area (total)</a:t>
                      </a:r>
                    </a:p>
                    <a:p>
                      <a:endParaRPr lang="en-CA" sz="1000" i="1" dirty="0"/>
                    </a:p>
                  </a:txBody>
                  <a:tcPr marL="74693" marR="74693" marT="37346" marB="37346" anchor="ctr"/>
                </a:tc>
                <a:tc>
                  <a:txBody>
                    <a:bodyPr/>
                    <a:lstStyle/>
                    <a:p>
                      <a:r>
                        <a:rPr lang="en-CA" sz="1000" dirty="0"/>
                        <a:t> 3 hectares (7.46 acres) </a:t>
                      </a:r>
                    </a:p>
                  </a:txBody>
                  <a:tcPr marL="74693" marR="74693" marT="37346" marB="37346" anchor="ctr"/>
                </a:tc>
                <a:extLst>
                  <a:ext uri="{0D108BD9-81ED-4DB2-BD59-A6C34878D82A}">
                    <a16:rowId xmlns:a16="http://schemas.microsoft.com/office/drawing/2014/main" val="3962180181"/>
                  </a:ext>
                </a:extLst>
              </a:tr>
              <a:tr h="223283">
                <a:tc>
                  <a:txBody>
                    <a:bodyPr/>
                    <a:lstStyle/>
                    <a:p>
                      <a:r>
                        <a:rPr lang="en-CA" sz="1000" i="1" dirty="0"/>
                        <a:t>Current Use </a:t>
                      </a:r>
                    </a:p>
                  </a:txBody>
                  <a:tcPr marL="74693" marR="74693" marT="37346" marB="37346" anchor="ctr"/>
                </a:tc>
                <a:tc>
                  <a:txBody>
                    <a:bodyPr/>
                    <a:lstStyle/>
                    <a:p>
                      <a:r>
                        <a:rPr lang="en-CA" sz="1000" dirty="0"/>
                        <a:t>Two existing buildings</a:t>
                      </a:r>
                    </a:p>
                  </a:txBody>
                  <a:tcPr marL="74693" marR="74693" marT="37346" marB="37346" anchor="ctr"/>
                </a:tc>
                <a:extLst>
                  <a:ext uri="{0D108BD9-81ED-4DB2-BD59-A6C34878D82A}">
                    <a16:rowId xmlns:a16="http://schemas.microsoft.com/office/drawing/2014/main" val="236751004"/>
                  </a:ext>
                </a:extLst>
              </a:tr>
              <a:tr h="520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i="1" dirty="0"/>
                        <a:t>Soil Classification - Canada Land Inventory (CLI)</a:t>
                      </a:r>
                    </a:p>
                    <a:p>
                      <a:endParaRPr lang="en-CA" sz="1000" i="1" dirty="0"/>
                    </a:p>
                  </a:txBody>
                  <a:tcPr marL="74693" marR="74693" marT="37346" marB="37346" anchor="ctr"/>
                </a:tc>
                <a:tc>
                  <a:txBody>
                    <a:bodyPr/>
                    <a:lstStyle/>
                    <a:p>
                      <a:r>
                        <a:rPr lang="en-CA" sz="1000" dirty="0"/>
                        <a:t>CLI Class 2</a:t>
                      </a:r>
                    </a:p>
                  </a:txBody>
                  <a:tcPr marL="74693" marR="74693" marT="37346" marB="37346" anchor="ctr"/>
                </a:tc>
                <a:extLst>
                  <a:ext uri="{0D108BD9-81ED-4DB2-BD59-A6C34878D82A}">
                    <a16:rowId xmlns:a16="http://schemas.microsoft.com/office/drawing/2014/main" val="2565108198"/>
                  </a:ext>
                </a:extLst>
              </a:tr>
              <a:tr h="342383">
                <a:tc>
                  <a:txBody>
                    <a:bodyPr/>
                    <a:lstStyle/>
                    <a:p>
                      <a:r>
                        <a:rPr lang="en-CA" sz="1000" i="1" dirty="0"/>
                        <a:t>Distance to HWY 401 Interchange</a:t>
                      </a:r>
                    </a:p>
                  </a:txBody>
                  <a:tcPr marL="74693" marR="74693" marT="37346" marB="37346" anchor="ctr"/>
                </a:tc>
                <a:tc>
                  <a:txBody>
                    <a:bodyPr/>
                    <a:lstStyle/>
                    <a:p>
                      <a:r>
                        <a:rPr lang="en-CA" sz="1000" dirty="0"/>
                        <a:t>+/- 650 meters</a:t>
                      </a:r>
                    </a:p>
                  </a:txBody>
                  <a:tcPr marL="74693" marR="74693" marT="37346" marB="37346" anchor="ctr"/>
                </a:tc>
                <a:extLst>
                  <a:ext uri="{0D108BD9-81ED-4DB2-BD59-A6C34878D82A}">
                    <a16:rowId xmlns:a16="http://schemas.microsoft.com/office/drawing/2014/main" val="2863523361"/>
                  </a:ext>
                </a:extLst>
              </a:tr>
            </a:tbl>
          </a:graphicData>
        </a:graphic>
      </p:graphicFrame>
      <p:pic>
        <p:nvPicPr>
          <p:cNvPr id="7" name="Picture 6">
            <a:extLst>
              <a:ext uri="{FF2B5EF4-FFF2-40B4-BE49-F238E27FC236}">
                <a16:creationId xmlns:a16="http://schemas.microsoft.com/office/drawing/2014/main" id="{58A33C5A-EE8D-666A-B97D-EB2EFB6C2310}"/>
              </a:ext>
            </a:extLst>
          </p:cNvPr>
          <p:cNvPicPr>
            <a:picLocks noChangeAspect="1"/>
          </p:cNvPicPr>
          <p:nvPr/>
        </p:nvPicPr>
        <p:blipFill>
          <a:blip r:embed="rId4">
            <a:extLst>
              <a:ext uri="{28A0092B-C50C-407E-A947-70E740481C1C}">
                <a14:useLocalDpi xmlns:a14="http://schemas.microsoft.com/office/drawing/2010/main" val="0"/>
              </a:ext>
            </a:extLst>
          </a:blip>
          <a:srcRect l="7811" t="29057" r="-69" b="15495"/>
          <a:stretch>
            <a:fillRect/>
          </a:stretch>
        </p:blipFill>
        <p:spPr>
          <a:xfrm>
            <a:off x="4237481" y="959729"/>
            <a:ext cx="4475370" cy="2025255"/>
          </a:xfrm>
          <a:prstGeom prst="rect">
            <a:avLst/>
          </a:prstGeom>
        </p:spPr>
      </p:pic>
    </p:spTree>
    <p:extLst>
      <p:ext uri="{BB962C8B-B14F-4D97-AF65-F5344CB8AC3E}">
        <p14:creationId xmlns:p14="http://schemas.microsoft.com/office/powerpoint/2010/main" val="8358025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23A99F-24F6-5BCD-8217-2A42C49A95FE}"/>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8BFA1F1-55D3-F5BF-1999-07FB032C6D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graphicFrame>
        <p:nvGraphicFramePr>
          <p:cNvPr id="12" name="Content Placeholder 6">
            <a:extLst>
              <a:ext uri="{FF2B5EF4-FFF2-40B4-BE49-F238E27FC236}">
                <a16:creationId xmlns:a16="http://schemas.microsoft.com/office/drawing/2014/main" id="{88DD17B3-149C-95B0-05DB-12C2073261FF}"/>
              </a:ext>
            </a:extLst>
          </p:cNvPr>
          <p:cNvGraphicFramePr>
            <a:graphicFrameLocks noGrp="1"/>
          </p:cNvGraphicFramePr>
          <p:nvPr>
            <p:ph sz="half" idx="2"/>
          </p:nvPr>
        </p:nvGraphicFramePr>
        <p:xfrm>
          <a:off x="3857625" y="2976516"/>
          <a:ext cx="5220454" cy="2988709"/>
        </p:xfrm>
        <a:graphic>
          <a:graphicData uri="http://schemas.openxmlformats.org/drawingml/2006/table">
            <a:tbl>
              <a:tblPr firstRow="1" bandRow="1">
                <a:tableStyleId>{69012ECD-51FC-41F1-AA8D-1B2483CD663E}</a:tableStyleId>
              </a:tblPr>
              <a:tblGrid>
                <a:gridCol w="1764575">
                  <a:extLst>
                    <a:ext uri="{9D8B030D-6E8A-4147-A177-3AD203B41FA5}">
                      <a16:colId xmlns:a16="http://schemas.microsoft.com/office/drawing/2014/main" val="3518953858"/>
                    </a:ext>
                  </a:extLst>
                </a:gridCol>
                <a:gridCol w="1774250">
                  <a:extLst>
                    <a:ext uri="{9D8B030D-6E8A-4147-A177-3AD203B41FA5}">
                      <a16:colId xmlns:a16="http://schemas.microsoft.com/office/drawing/2014/main" val="1231968157"/>
                    </a:ext>
                  </a:extLst>
                </a:gridCol>
                <a:gridCol w="1681629">
                  <a:extLst>
                    <a:ext uri="{9D8B030D-6E8A-4147-A177-3AD203B41FA5}">
                      <a16:colId xmlns:a16="http://schemas.microsoft.com/office/drawing/2014/main" val="3845008740"/>
                    </a:ext>
                  </a:extLst>
                </a:gridCol>
              </a:tblGrid>
              <a:tr h="257573">
                <a:tc gridSpan="3">
                  <a:txBody>
                    <a:bodyPr/>
                    <a:lstStyle/>
                    <a:p>
                      <a:r>
                        <a:rPr lang="en-CA" sz="1200" dirty="0"/>
                        <a:t>County Road 27 &amp;  Airport Road , </a:t>
                      </a:r>
                      <a:r>
                        <a:rPr lang="en-CA" sz="1200" dirty="0" err="1"/>
                        <a:t>Summerstown</a:t>
                      </a:r>
                      <a:endParaRPr lang="en-CA" sz="1200" dirty="0"/>
                    </a:p>
                  </a:txBody>
                  <a:tcPr marL="74693" marR="74693" marT="37346" marB="37346"/>
                </a:tc>
                <a:tc hMerge="1">
                  <a:txBody>
                    <a:bodyPr/>
                    <a:lstStyle/>
                    <a:p>
                      <a:endParaRPr lang="en-CA" dirty="0"/>
                    </a:p>
                  </a:txBody>
                  <a:tcPr/>
                </a:tc>
                <a:tc hMerge="1">
                  <a:txBody>
                    <a:bodyPr/>
                    <a:lstStyle/>
                    <a:p>
                      <a:endParaRPr lang="en-CA" sz="1500" dirty="0"/>
                    </a:p>
                  </a:txBody>
                  <a:tcPr marL="99591" marR="99591" marT="49795" marB="49795"/>
                </a:tc>
                <a:extLst>
                  <a:ext uri="{0D108BD9-81ED-4DB2-BD59-A6C34878D82A}">
                    <a16:rowId xmlns:a16="http://schemas.microsoft.com/office/drawing/2014/main" val="2069565737"/>
                  </a:ext>
                </a:extLst>
              </a:tr>
              <a:tr h="223283">
                <a:tc>
                  <a:txBody>
                    <a:bodyPr/>
                    <a:lstStyle/>
                    <a:p>
                      <a:r>
                        <a:rPr lang="en-CA" sz="1000" i="1" dirty="0"/>
                        <a:t>Subject site</a:t>
                      </a:r>
                    </a:p>
                  </a:txBody>
                  <a:tcPr marL="74693" marR="74693" marT="37346" marB="37346" anchor="ctr"/>
                </a:tc>
                <a:tc>
                  <a:txBody>
                    <a:bodyPr/>
                    <a:lstStyle/>
                    <a:p>
                      <a:r>
                        <a:rPr lang="en-CA" sz="1000" dirty="0"/>
                        <a:t>North of Airport Road</a:t>
                      </a:r>
                    </a:p>
                  </a:txBody>
                  <a:tcPr marL="74693" marR="74693" marT="37346" marB="37346" anchor="ctr"/>
                </a:tc>
                <a:tc>
                  <a:txBody>
                    <a:bodyPr/>
                    <a:lstStyle/>
                    <a:p>
                      <a:r>
                        <a:rPr lang="en-CA" sz="1000" dirty="0"/>
                        <a:t>South of Airport Road</a:t>
                      </a:r>
                    </a:p>
                  </a:txBody>
                  <a:tcPr marL="74693" marR="74693" marT="37346" marB="37346" anchor="ctr"/>
                </a:tc>
                <a:extLst>
                  <a:ext uri="{0D108BD9-81ED-4DB2-BD59-A6C34878D82A}">
                    <a16:rowId xmlns:a16="http://schemas.microsoft.com/office/drawing/2014/main" val="1510386448"/>
                  </a:ext>
                </a:extLst>
              </a:tr>
              <a:tr h="371873">
                <a:tc>
                  <a:txBody>
                    <a:bodyPr/>
                    <a:lstStyle/>
                    <a:p>
                      <a:r>
                        <a:rPr lang="en-CA" sz="1000" i="1" dirty="0"/>
                        <a:t>Official Plan Land Use Designation</a:t>
                      </a:r>
                    </a:p>
                  </a:txBody>
                  <a:tcPr marL="74693" marR="74693" marT="37346" marB="37346" anchor="ctr"/>
                </a:tc>
                <a:tc>
                  <a:txBody>
                    <a:bodyPr/>
                    <a:lstStyle/>
                    <a:p>
                      <a:r>
                        <a:rPr lang="en-CA" sz="1000" dirty="0"/>
                        <a:t>Employment  District</a:t>
                      </a:r>
                    </a:p>
                  </a:txBody>
                  <a:tcPr marL="74693" marR="74693" marT="37346" marB="37346" anchor="ctr"/>
                </a:tc>
                <a:tc>
                  <a:txBody>
                    <a:bodyPr/>
                    <a:lstStyle/>
                    <a:p>
                      <a:r>
                        <a:rPr lang="en-CA" sz="1000" dirty="0"/>
                        <a:t>Employment District</a:t>
                      </a:r>
                    </a:p>
                  </a:txBody>
                  <a:tcPr marL="74693" marR="74693" marT="37346" marB="37346" anchor="ctr"/>
                </a:tc>
                <a:extLst>
                  <a:ext uri="{0D108BD9-81ED-4DB2-BD59-A6C34878D82A}">
                    <a16:rowId xmlns:a16="http://schemas.microsoft.com/office/drawing/2014/main" val="316856083"/>
                  </a:ext>
                </a:extLst>
              </a:tr>
              <a:tr h="223283">
                <a:tc>
                  <a:txBody>
                    <a:bodyPr/>
                    <a:lstStyle/>
                    <a:p>
                      <a:r>
                        <a:rPr lang="en-CA" sz="1000" i="1" dirty="0"/>
                        <a:t>Within Settlement Boundary</a:t>
                      </a:r>
                    </a:p>
                  </a:txBody>
                  <a:tcPr marL="74693" marR="74693" marT="37346" marB="37346" anchor="ctr"/>
                </a:tc>
                <a:tc>
                  <a:txBody>
                    <a:bodyPr/>
                    <a:lstStyle/>
                    <a:p>
                      <a:r>
                        <a:rPr lang="en-CA" sz="1000" dirty="0"/>
                        <a:t>Outside  Boundary</a:t>
                      </a:r>
                    </a:p>
                  </a:txBody>
                  <a:tcPr marL="74693" marR="74693" marT="37346" marB="37346" anchor="ctr"/>
                </a:tc>
                <a:tc>
                  <a:txBody>
                    <a:bodyPr/>
                    <a:lstStyle/>
                    <a:p>
                      <a:r>
                        <a:rPr lang="en-CA" sz="1000" dirty="0"/>
                        <a:t>Outside Boundary</a:t>
                      </a:r>
                    </a:p>
                  </a:txBody>
                  <a:tcPr marL="74693" marR="74693" marT="37346" marB="37346" anchor="ctr"/>
                </a:tc>
                <a:extLst>
                  <a:ext uri="{0D108BD9-81ED-4DB2-BD59-A6C34878D82A}">
                    <a16:rowId xmlns:a16="http://schemas.microsoft.com/office/drawing/2014/main" val="4139518479"/>
                  </a:ext>
                </a:extLst>
              </a:tr>
              <a:tr h="223283">
                <a:tc>
                  <a:txBody>
                    <a:bodyPr/>
                    <a:lstStyle/>
                    <a:p>
                      <a:r>
                        <a:rPr lang="en-CA" sz="1000" i="1" dirty="0"/>
                        <a:t>Zone Classification</a:t>
                      </a:r>
                    </a:p>
                  </a:txBody>
                  <a:tcPr marL="74693" marR="74693" marT="37346" marB="37346" anchor="ctr"/>
                </a:tc>
                <a:tc>
                  <a:txBody>
                    <a:bodyPr/>
                    <a:lstStyle/>
                    <a:p>
                      <a:r>
                        <a:rPr lang="en-CA" sz="1000" dirty="0"/>
                        <a:t>Light Manufacturing (ML-6)</a:t>
                      </a:r>
                    </a:p>
                  </a:txBody>
                  <a:tcPr marL="74693" marR="74693" marT="37346" marB="37346"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dirty="0"/>
                        <a:t>Light Manufacturing (ML)</a:t>
                      </a:r>
                    </a:p>
                  </a:txBody>
                  <a:tcPr marL="74693" marR="74693" marT="37346" marB="37346" anchor="ctr"/>
                </a:tc>
                <a:extLst>
                  <a:ext uri="{0D108BD9-81ED-4DB2-BD59-A6C34878D82A}">
                    <a16:rowId xmlns:a16="http://schemas.microsoft.com/office/drawing/2014/main" val="2777336119"/>
                  </a:ext>
                </a:extLst>
              </a:tr>
              <a:tr h="371873">
                <a:tc>
                  <a:txBody>
                    <a:bodyPr/>
                    <a:lstStyle/>
                    <a:p>
                      <a:r>
                        <a:rPr lang="en-CA" sz="1000" i="1" dirty="0"/>
                        <a:t>Lot Area (total)</a:t>
                      </a:r>
                    </a:p>
                    <a:p>
                      <a:endParaRPr lang="en-CA" sz="1000" i="1" dirty="0"/>
                    </a:p>
                  </a:txBody>
                  <a:tcPr marL="74693" marR="74693" marT="37346" marB="37346" anchor="ctr"/>
                </a:tc>
                <a:tc>
                  <a:txBody>
                    <a:bodyPr/>
                    <a:lstStyle/>
                    <a:p>
                      <a:r>
                        <a:rPr lang="en-CA" sz="1000" dirty="0"/>
                        <a:t> 22 hectares (54.43 acres) </a:t>
                      </a:r>
                    </a:p>
                  </a:txBody>
                  <a:tcPr marL="74693" marR="74693" marT="37346" marB="37346" anchor="ctr"/>
                </a:tc>
                <a:tc>
                  <a:txBody>
                    <a:bodyPr/>
                    <a:lstStyle/>
                    <a:p>
                      <a:r>
                        <a:rPr lang="en-CA" sz="1000" dirty="0"/>
                        <a:t>24 hectares (61.20 acres) </a:t>
                      </a:r>
                    </a:p>
                  </a:txBody>
                  <a:tcPr marL="74693" marR="74693" marT="37346" marB="37346" anchor="ctr"/>
                </a:tc>
                <a:extLst>
                  <a:ext uri="{0D108BD9-81ED-4DB2-BD59-A6C34878D82A}">
                    <a16:rowId xmlns:a16="http://schemas.microsoft.com/office/drawing/2014/main" val="3962180181"/>
                  </a:ext>
                </a:extLst>
              </a:tr>
              <a:tr h="223283">
                <a:tc>
                  <a:txBody>
                    <a:bodyPr/>
                    <a:lstStyle/>
                    <a:p>
                      <a:r>
                        <a:rPr lang="en-CA" sz="1000" i="1" dirty="0"/>
                        <a:t>Current Use </a:t>
                      </a:r>
                    </a:p>
                  </a:txBody>
                  <a:tcPr marL="74693" marR="74693" marT="37346" marB="37346" anchor="ctr"/>
                </a:tc>
                <a:tc>
                  <a:txBody>
                    <a:bodyPr/>
                    <a:lstStyle/>
                    <a:p>
                      <a:r>
                        <a:rPr lang="en-CA" sz="1000" dirty="0"/>
                        <a:t>Vacant</a:t>
                      </a:r>
                    </a:p>
                  </a:txBody>
                  <a:tcPr marL="74693" marR="74693" marT="37346" marB="37346" anchor="ctr"/>
                </a:tc>
                <a:tc>
                  <a:txBody>
                    <a:bodyPr/>
                    <a:lstStyle/>
                    <a:p>
                      <a:r>
                        <a:rPr lang="en-CA" sz="1000" dirty="0"/>
                        <a:t>Vacant (Fraser Creek)</a:t>
                      </a:r>
                    </a:p>
                  </a:txBody>
                  <a:tcPr marL="74693" marR="74693" marT="37346" marB="37346" anchor="ctr"/>
                </a:tc>
                <a:extLst>
                  <a:ext uri="{0D108BD9-81ED-4DB2-BD59-A6C34878D82A}">
                    <a16:rowId xmlns:a16="http://schemas.microsoft.com/office/drawing/2014/main" val="236751004"/>
                  </a:ext>
                </a:extLst>
              </a:tr>
              <a:tr h="5204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000" i="1" dirty="0"/>
                        <a:t>Soil Classification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000" i="1" dirty="0"/>
                        <a:t>Canada Land Inventory (CLI)</a:t>
                      </a:r>
                    </a:p>
                    <a:p>
                      <a:endParaRPr lang="en-CA" sz="1000" i="1" dirty="0"/>
                    </a:p>
                  </a:txBody>
                  <a:tcPr marL="74693" marR="74693" marT="37346" marB="37346" anchor="ctr"/>
                </a:tc>
                <a:tc>
                  <a:txBody>
                    <a:bodyPr/>
                    <a:lstStyle/>
                    <a:p>
                      <a:r>
                        <a:rPr lang="en-CA" sz="1000" dirty="0"/>
                        <a:t>CLI Class 2</a:t>
                      </a:r>
                    </a:p>
                  </a:txBody>
                  <a:tcPr marL="74693" marR="74693" marT="37346" marB="37346" anchor="ctr"/>
                </a:tc>
                <a:tc>
                  <a:txBody>
                    <a:bodyPr/>
                    <a:lstStyle/>
                    <a:p>
                      <a:r>
                        <a:rPr lang="en-CA" sz="1000" dirty="0"/>
                        <a:t>CLI Class 2</a:t>
                      </a:r>
                    </a:p>
                    <a:p>
                      <a:endParaRPr lang="en-CA" sz="1000" dirty="0"/>
                    </a:p>
                  </a:txBody>
                  <a:tcPr marL="74693" marR="74693" marT="37346" marB="37346" anchor="ctr"/>
                </a:tc>
                <a:extLst>
                  <a:ext uri="{0D108BD9-81ED-4DB2-BD59-A6C34878D82A}">
                    <a16:rowId xmlns:a16="http://schemas.microsoft.com/office/drawing/2014/main" val="2565108198"/>
                  </a:ext>
                </a:extLst>
              </a:tr>
              <a:tr h="520463">
                <a:tc>
                  <a:txBody>
                    <a:bodyPr/>
                    <a:lstStyle/>
                    <a:p>
                      <a:r>
                        <a:rPr lang="en-CA" sz="1000" i="1" dirty="0"/>
                        <a:t>Distance to Highway 401 Interchange</a:t>
                      </a:r>
                    </a:p>
                  </a:txBody>
                  <a:tcPr marL="74693" marR="74693" marT="37346" marB="37346" anchor="ctr"/>
                </a:tc>
                <a:tc>
                  <a:txBody>
                    <a:bodyPr/>
                    <a:lstStyle/>
                    <a:p>
                      <a:r>
                        <a:rPr lang="en-CA" sz="1000" dirty="0"/>
                        <a:t>+/- 580 meters</a:t>
                      </a:r>
                    </a:p>
                  </a:txBody>
                  <a:tcPr marL="74693" marR="74693" marT="37346" marB="37346" anchor="ctr"/>
                </a:tc>
                <a:tc>
                  <a:txBody>
                    <a:bodyPr/>
                    <a:lstStyle/>
                    <a:p>
                      <a:endParaRPr lang="en-CA" sz="1000" dirty="0"/>
                    </a:p>
                    <a:p>
                      <a:r>
                        <a:rPr lang="en-CA" sz="1000" dirty="0"/>
                        <a:t>+/- 580 meters</a:t>
                      </a:r>
                    </a:p>
                    <a:p>
                      <a:endParaRPr lang="en-CA" sz="1000" dirty="0"/>
                    </a:p>
                  </a:txBody>
                  <a:tcPr marL="74693" marR="74693" marT="37346" marB="37346" anchor="ctr"/>
                </a:tc>
                <a:extLst>
                  <a:ext uri="{0D108BD9-81ED-4DB2-BD59-A6C34878D82A}">
                    <a16:rowId xmlns:a16="http://schemas.microsoft.com/office/drawing/2014/main" val="2863523361"/>
                  </a:ext>
                </a:extLst>
              </a:tr>
            </a:tbl>
          </a:graphicData>
        </a:graphic>
      </p:graphicFrame>
      <p:pic>
        <p:nvPicPr>
          <p:cNvPr id="3" name="Picture 2">
            <a:extLst>
              <a:ext uri="{FF2B5EF4-FFF2-40B4-BE49-F238E27FC236}">
                <a16:creationId xmlns:a16="http://schemas.microsoft.com/office/drawing/2014/main" id="{FCFD6838-C55F-CDB2-6DE7-9B21A190F437}"/>
              </a:ext>
            </a:extLst>
          </p:cNvPr>
          <p:cNvPicPr>
            <a:picLocks noChangeAspect="1"/>
          </p:cNvPicPr>
          <p:nvPr/>
        </p:nvPicPr>
        <p:blipFill>
          <a:blip r:embed="rId3">
            <a:extLst>
              <a:ext uri="{28A0092B-C50C-407E-A947-70E740481C1C}">
                <a14:useLocalDpi xmlns:a14="http://schemas.microsoft.com/office/drawing/2010/main" val="0"/>
              </a:ext>
            </a:extLst>
          </a:blip>
          <a:srcRect l="13118" t="23533" r="30165"/>
          <a:stretch>
            <a:fillRect/>
          </a:stretch>
        </p:blipFill>
        <p:spPr>
          <a:xfrm rot="5400000">
            <a:off x="3867888" y="918852"/>
            <a:ext cx="1957907" cy="1979698"/>
          </a:xfrm>
          <a:prstGeom prst="rect">
            <a:avLst/>
          </a:prstGeom>
        </p:spPr>
      </p:pic>
      <p:pic>
        <p:nvPicPr>
          <p:cNvPr id="6" name="Picture 5">
            <a:extLst>
              <a:ext uri="{FF2B5EF4-FFF2-40B4-BE49-F238E27FC236}">
                <a16:creationId xmlns:a16="http://schemas.microsoft.com/office/drawing/2014/main" id="{42D823A6-797C-19CC-ADDF-18F3F871FF29}"/>
              </a:ext>
            </a:extLst>
          </p:cNvPr>
          <p:cNvPicPr>
            <a:picLocks noChangeAspect="1"/>
          </p:cNvPicPr>
          <p:nvPr/>
        </p:nvPicPr>
        <p:blipFill>
          <a:blip r:embed="rId4">
            <a:extLst>
              <a:ext uri="{28A0092B-C50C-407E-A947-70E740481C1C}">
                <a14:useLocalDpi xmlns:a14="http://schemas.microsoft.com/office/drawing/2010/main" val="0"/>
              </a:ext>
            </a:extLst>
          </a:blip>
          <a:srcRect l="20604" t="16794" b="17544"/>
          <a:stretch>
            <a:fillRect/>
          </a:stretch>
        </p:blipFill>
        <p:spPr>
          <a:xfrm>
            <a:off x="5915681" y="937930"/>
            <a:ext cx="3156567" cy="1957907"/>
          </a:xfrm>
          <a:prstGeom prst="rect">
            <a:avLst/>
          </a:prstGeom>
        </p:spPr>
      </p:pic>
      <p:pic>
        <p:nvPicPr>
          <p:cNvPr id="11" name="Picture 10">
            <a:extLst>
              <a:ext uri="{FF2B5EF4-FFF2-40B4-BE49-F238E27FC236}">
                <a16:creationId xmlns:a16="http://schemas.microsoft.com/office/drawing/2014/main" id="{42942F92-3982-D96B-3C69-FD72498D633B}"/>
              </a:ext>
            </a:extLst>
          </p:cNvPr>
          <p:cNvPicPr>
            <a:picLocks noChangeAspect="1"/>
          </p:cNvPicPr>
          <p:nvPr/>
        </p:nvPicPr>
        <p:blipFill>
          <a:blip r:embed="rId5"/>
          <a:stretch>
            <a:fillRect/>
          </a:stretch>
        </p:blipFill>
        <p:spPr>
          <a:xfrm>
            <a:off x="65922" y="929747"/>
            <a:ext cx="3712080" cy="5020875"/>
          </a:xfrm>
          <a:prstGeom prst="rect">
            <a:avLst/>
          </a:prstGeom>
        </p:spPr>
      </p:pic>
      <p:sp>
        <p:nvSpPr>
          <p:cNvPr id="2" name="Title 1">
            <a:extLst>
              <a:ext uri="{FF2B5EF4-FFF2-40B4-BE49-F238E27FC236}">
                <a16:creationId xmlns:a16="http://schemas.microsoft.com/office/drawing/2014/main" id="{C70018E3-CC56-C290-56AC-A7FA64F05187}"/>
              </a:ext>
            </a:extLst>
          </p:cNvPr>
          <p:cNvSpPr>
            <a:spLocks noGrp="1"/>
          </p:cNvSpPr>
          <p:nvPr>
            <p:ph type="title"/>
          </p:nvPr>
        </p:nvSpPr>
        <p:spPr>
          <a:xfrm>
            <a:off x="376944" y="5118898"/>
            <a:ext cx="3401059" cy="881852"/>
          </a:xfrm>
        </p:spPr>
        <p:txBody>
          <a:bodyPr vert="horz" lIns="68580" tIns="34290" rIns="68580" bIns="34290" rtlCol="0" anchor="ctr">
            <a:normAutofit/>
          </a:bodyPr>
          <a:lstStyle/>
          <a:p>
            <a:pPr algn="r"/>
            <a:r>
              <a:rPr lang="en-US" sz="2250" b="1" dirty="0">
                <a:solidFill>
                  <a:schemeClr val="accent1"/>
                </a:solidFill>
              </a:rPr>
              <a:t>Alternative Location:</a:t>
            </a:r>
            <a:r>
              <a:rPr lang="en-US" sz="2250" dirty="0">
                <a:solidFill>
                  <a:schemeClr val="accent1"/>
                </a:solidFill>
              </a:rPr>
              <a:t> </a:t>
            </a:r>
            <a:r>
              <a:rPr lang="en-US" sz="2250" i="1" dirty="0">
                <a:solidFill>
                  <a:schemeClr val="accent1"/>
                </a:solidFill>
              </a:rPr>
              <a:t>Example #3, </a:t>
            </a:r>
            <a:r>
              <a:rPr lang="en-US" sz="2250" i="1" dirty="0" err="1">
                <a:solidFill>
                  <a:schemeClr val="accent1"/>
                </a:solidFill>
              </a:rPr>
              <a:t>Summerstown</a:t>
            </a:r>
            <a:endParaRPr lang="en-US" sz="2250" i="1" dirty="0">
              <a:solidFill>
                <a:schemeClr val="accent1"/>
              </a:solidFill>
            </a:endParaRPr>
          </a:p>
        </p:txBody>
      </p:sp>
    </p:spTree>
    <p:extLst>
      <p:ext uri="{BB962C8B-B14F-4D97-AF65-F5344CB8AC3E}">
        <p14:creationId xmlns:p14="http://schemas.microsoft.com/office/powerpoint/2010/main" val="3528409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021D5E-BED2-D47B-3C13-666EE16169E3}"/>
              </a:ext>
            </a:extLst>
          </p:cNvPr>
          <p:cNvPicPr>
            <a:picLocks noChangeAspect="1"/>
          </p:cNvPicPr>
          <p:nvPr/>
        </p:nvPicPr>
        <p:blipFill>
          <a:blip r:embed="rId2"/>
          <a:srcRect l="7075"/>
          <a:stretch>
            <a:fillRect/>
          </a:stretch>
        </p:blipFill>
        <p:spPr>
          <a:xfrm>
            <a:off x="-1" y="0"/>
            <a:ext cx="9144001" cy="6207162"/>
          </a:xfrm>
          <a:prstGeom prst="rect">
            <a:avLst/>
          </a:prstGeom>
          <a:ln>
            <a:solidFill>
              <a:schemeClr val="tx1"/>
            </a:solidFill>
          </a:ln>
        </p:spPr>
      </p:pic>
      <p:cxnSp>
        <p:nvCxnSpPr>
          <p:cNvPr id="8" name="Straight Arrow Connector 7"/>
          <p:cNvCxnSpPr>
            <a:cxnSpLocks/>
          </p:cNvCxnSpPr>
          <p:nvPr/>
        </p:nvCxnSpPr>
        <p:spPr>
          <a:xfrm flipH="1">
            <a:off x="4372085" y="1676400"/>
            <a:ext cx="1371600" cy="9906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743685" y="1337846"/>
            <a:ext cx="1781287" cy="338554"/>
          </a:xfrm>
          <a:prstGeom prst="rect">
            <a:avLst/>
          </a:prstGeom>
          <a:solidFill>
            <a:schemeClr val="bg1"/>
          </a:solidFill>
          <a:ln>
            <a:solidFill>
              <a:schemeClr val="tx1"/>
            </a:solidFill>
          </a:ln>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Subject Property</a:t>
            </a:r>
          </a:p>
        </p:txBody>
      </p:sp>
      <p:pic>
        <p:nvPicPr>
          <p:cNvPr id="6" name="Picture 4"/>
          <p:cNvPicPr>
            <a:picLocks noChangeAspect="1" noChangeArrowheads="1"/>
          </p:cNvPicPr>
          <p:nvPr/>
        </p:nvPicPr>
        <p:blipFill>
          <a:blip r:embed="rId3" cstate="print"/>
          <a:srcRect l="60625" t="39583" r="28125" b="21875"/>
          <a:stretch>
            <a:fillRect/>
          </a:stretch>
        </p:blipFill>
        <p:spPr bwMode="auto">
          <a:xfrm>
            <a:off x="8229600" y="4876800"/>
            <a:ext cx="619537" cy="636452"/>
          </a:xfrm>
          <a:prstGeom prst="rect">
            <a:avLst/>
          </a:prstGeom>
          <a:noFill/>
          <a:ln w="9525">
            <a:solidFill>
              <a:schemeClr val="tx1"/>
            </a:solid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3044288" cy="51435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0573432-9825-6DB5-18F2-6448FDAFE690}"/>
              </a:ext>
            </a:extLst>
          </p:cNvPr>
          <p:cNvSpPr>
            <a:spLocks noGrp="1"/>
          </p:cNvSpPr>
          <p:nvPr>
            <p:ph type="title"/>
          </p:nvPr>
        </p:nvSpPr>
        <p:spPr>
          <a:xfrm>
            <a:off x="628650" y="1916616"/>
            <a:ext cx="2174392" cy="3272883"/>
          </a:xfrm>
        </p:spPr>
        <p:txBody>
          <a:bodyPr anchor="t">
            <a:normAutofit fontScale="90000"/>
          </a:bodyPr>
          <a:lstStyle/>
          <a:p>
            <a:r>
              <a:rPr lang="en-US" sz="3000" dirty="0">
                <a:solidFill>
                  <a:srgbClr val="FFFFFF"/>
                </a:solidFill>
              </a:rPr>
              <a:t>SDG Counties Official Plan Policies – </a:t>
            </a:r>
            <a:r>
              <a:rPr lang="en-US" sz="3000" i="1" dirty="0">
                <a:solidFill>
                  <a:srgbClr val="FFFFFF"/>
                </a:solidFill>
              </a:rPr>
              <a:t>Section 5.3 Agricultural Resource Lands</a:t>
            </a:r>
            <a:endParaRPr lang="en-CA" sz="3000" i="1" dirty="0">
              <a:solidFill>
                <a:srgbClr val="FFFFFF"/>
              </a:solidFill>
            </a:endParaRPr>
          </a:p>
        </p:txBody>
      </p:sp>
      <p:pic>
        <p:nvPicPr>
          <p:cNvPr id="6" name="Content Placeholder 5">
            <a:extLst>
              <a:ext uri="{FF2B5EF4-FFF2-40B4-BE49-F238E27FC236}">
                <a16:creationId xmlns:a16="http://schemas.microsoft.com/office/drawing/2014/main" id="{E9F95D1E-46E9-B3FA-D977-465E47E414C2}"/>
              </a:ext>
            </a:extLst>
          </p:cNvPr>
          <p:cNvPicPr>
            <a:picLocks noGrp="1" noChangeAspect="1"/>
          </p:cNvPicPr>
          <p:nvPr>
            <p:ph sz="half" idx="1"/>
          </p:nvPr>
        </p:nvPicPr>
        <p:blipFill>
          <a:blip r:embed="rId3"/>
          <a:stretch>
            <a:fillRect/>
          </a:stretch>
        </p:blipFill>
        <p:spPr>
          <a:xfrm>
            <a:off x="6200161" y="1853555"/>
            <a:ext cx="2564766" cy="3273028"/>
          </a:xfrm>
          <a:prstGeom prst="rect">
            <a:avLst/>
          </a:prstGeom>
        </p:spPr>
      </p:pic>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7403" y="1916616"/>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0740DC0A-CAB5-BEE5-F261-037D2DA7BBAF}"/>
              </a:ext>
            </a:extLst>
          </p:cNvPr>
          <p:cNvSpPr>
            <a:spLocks noGrp="1"/>
          </p:cNvSpPr>
          <p:nvPr>
            <p:ph sz="half" idx="2"/>
          </p:nvPr>
        </p:nvSpPr>
        <p:spPr>
          <a:xfrm>
            <a:off x="3315908" y="1853554"/>
            <a:ext cx="2407119" cy="3575696"/>
          </a:xfrm>
        </p:spPr>
        <p:txBody>
          <a:bodyPr>
            <a:noAutofit/>
          </a:bodyPr>
          <a:lstStyle/>
          <a:p>
            <a:r>
              <a:rPr lang="en-US" sz="1350" dirty="0"/>
              <a:t>If proposals are made for a non-agricultural use:</a:t>
            </a:r>
          </a:p>
          <a:p>
            <a:r>
              <a:rPr lang="en-US" sz="1350" dirty="0"/>
              <a:t>An Official Plan Amendment is required to permit a non-agricultural use. </a:t>
            </a:r>
          </a:p>
          <a:p>
            <a:r>
              <a:rPr lang="en-US" sz="1350" dirty="0"/>
              <a:t>The lands would remain in an Agricultural designation however site-specific provisions would permit the specific use identified in the proposal. </a:t>
            </a:r>
          </a:p>
          <a:p>
            <a:r>
              <a:rPr lang="en-US" sz="1350" dirty="0"/>
              <a:t>Should approval be obtained it would only permit the use specified in the proposal and is not intended to establish a ‘general approval’ for a series of uses.</a:t>
            </a:r>
            <a:endParaRPr lang="en-CA" sz="1350" dirty="0"/>
          </a:p>
        </p:txBody>
      </p:sp>
    </p:spTree>
    <p:extLst>
      <p:ext uri="{BB962C8B-B14F-4D97-AF65-F5344CB8AC3E}">
        <p14:creationId xmlns:p14="http://schemas.microsoft.com/office/powerpoint/2010/main" val="1572129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2" name="Title 1">
            <a:extLst>
              <a:ext uri="{FF2B5EF4-FFF2-40B4-BE49-F238E27FC236}">
                <a16:creationId xmlns:a16="http://schemas.microsoft.com/office/drawing/2014/main" id="{DAF174C6-A051-AC1D-0357-85F0F5455746}"/>
              </a:ext>
            </a:extLst>
          </p:cNvPr>
          <p:cNvSpPr>
            <a:spLocks noGrp="1"/>
          </p:cNvSpPr>
          <p:nvPr>
            <p:ph type="title"/>
          </p:nvPr>
        </p:nvSpPr>
        <p:spPr>
          <a:xfrm>
            <a:off x="571350" y="1428751"/>
            <a:ext cx="4000648" cy="1281182"/>
          </a:xfrm>
        </p:spPr>
        <p:txBody>
          <a:bodyPr vert="horz" lIns="68580" tIns="34290" rIns="68580" bIns="34290" rtlCol="0" anchor="ctr">
            <a:normAutofit/>
          </a:bodyPr>
          <a:lstStyle/>
          <a:p>
            <a:r>
              <a:rPr lang="en-US" sz="3000"/>
              <a:t>Comments Received to Date</a:t>
            </a:r>
          </a:p>
        </p:txBody>
      </p:sp>
      <p:sp>
        <p:nvSpPr>
          <p:cNvPr id="4" name="Content Placeholder 3">
            <a:extLst>
              <a:ext uri="{FF2B5EF4-FFF2-40B4-BE49-F238E27FC236}">
                <a16:creationId xmlns:a16="http://schemas.microsoft.com/office/drawing/2014/main" id="{B947ED4C-108F-51F3-AFE9-C6C6CF06E290}"/>
              </a:ext>
            </a:extLst>
          </p:cNvPr>
          <p:cNvSpPr>
            <a:spLocks noGrp="1"/>
          </p:cNvSpPr>
          <p:nvPr>
            <p:ph sz="half" idx="1"/>
          </p:nvPr>
        </p:nvSpPr>
        <p:spPr>
          <a:xfrm>
            <a:off x="571350" y="2709934"/>
            <a:ext cx="4000648" cy="2827376"/>
          </a:xfrm>
        </p:spPr>
        <p:txBody>
          <a:bodyPr vert="horz" lIns="68580" tIns="34290" rIns="68580" bIns="34290" rtlCol="0" anchor="ctr">
            <a:normAutofit/>
          </a:bodyPr>
          <a:lstStyle/>
          <a:p>
            <a:r>
              <a:rPr lang="en-US" sz="1500" dirty="0"/>
              <a:t>SDG Counties met with MMAH staff regarding the applicable PPS policies and provincial guidelines.</a:t>
            </a:r>
          </a:p>
        </p:txBody>
      </p:sp>
      <p:pic>
        <p:nvPicPr>
          <p:cNvPr id="6" name="Content Placeholder 5" descr="Multi-colored sticky notes on a whiteboard">
            <a:extLst>
              <a:ext uri="{FF2B5EF4-FFF2-40B4-BE49-F238E27FC236}">
                <a16:creationId xmlns:a16="http://schemas.microsoft.com/office/drawing/2014/main" id="{67D842B9-EF83-58FC-2436-2C991384ABF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32138" r="16026" b="-1"/>
          <a:stretch>
            <a:fillRect/>
          </a:stretch>
        </p:blipFill>
        <p:spPr>
          <a:xfrm>
            <a:off x="5143348" y="849085"/>
            <a:ext cx="4000653" cy="5151665"/>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6150582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8730D-299C-51E9-8F29-A1FD75F357FE}"/>
              </a:ext>
            </a:extLst>
          </p:cNvPr>
          <p:cNvSpPr>
            <a:spLocks noGrp="1"/>
          </p:cNvSpPr>
          <p:nvPr>
            <p:ph type="title"/>
          </p:nvPr>
        </p:nvSpPr>
        <p:spPr/>
        <p:txBody>
          <a:bodyPr/>
          <a:lstStyle/>
          <a:p>
            <a:r>
              <a:rPr lang="en-CA" dirty="0">
                <a:solidFill>
                  <a:schemeClr val="accent1"/>
                </a:solidFill>
              </a:rPr>
              <a:t>Summary of Findings</a:t>
            </a:r>
          </a:p>
        </p:txBody>
      </p:sp>
      <p:sp>
        <p:nvSpPr>
          <p:cNvPr id="3" name="Content Placeholder 2">
            <a:extLst>
              <a:ext uri="{FF2B5EF4-FFF2-40B4-BE49-F238E27FC236}">
                <a16:creationId xmlns:a16="http://schemas.microsoft.com/office/drawing/2014/main" id="{A4DE9F1C-0547-D360-BC25-0555DF2223AA}"/>
              </a:ext>
            </a:extLst>
          </p:cNvPr>
          <p:cNvSpPr>
            <a:spLocks noGrp="1"/>
          </p:cNvSpPr>
          <p:nvPr>
            <p:ph sz="half" idx="1"/>
          </p:nvPr>
        </p:nvSpPr>
        <p:spPr>
          <a:xfrm>
            <a:off x="628650" y="2226469"/>
            <a:ext cx="7750723" cy="3263504"/>
          </a:xfrm>
        </p:spPr>
        <p:txBody>
          <a:bodyPr>
            <a:normAutofit/>
          </a:bodyPr>
          <a:lstStyle/>
          <a:p>
            <a:r>
              <a:rPr lang="en-US" dirty="0"/>
              <a:t>Planning authorities </a:t>
            </a:r>
            <a:r>
              <a:rPr lang="en-US" i="1" dirty="0"/>
              <a:t>may only permit non-agricultural uses </a:t>
            </a:r>
            <a:r>
              <a:rPr lang="en-US" dirty="0"/>
              <a:t>in </a:t>
            </a:r>
            <a:r>
              <a:rPr lang="en-US" i="1" dirty="0"/>
              <a:t>prime agricultural areas</a:t>
            </a:r>
            <a:r>
              <a:rPr lang="en-US" dirty="0"/>
              <a:t>, provided that </a:t>
            </a:r>
            <a:r>
              <a:rPr lang="en-US" i="1" dirty="0"/>
              <a:t>all tests in the PPS and guidelines are demonstrated.</a:t>
            </a:r>
            <a:endParaRPr lang="en-CA" dirty="0"/>
          </a:p>
          <a:p>
            <a:r>
              <a:rPr lang="en-CA" dirty="0"/>
              <a:t>AIA study noted that the subject site is located within lower priority prime agricultural lands, but an evaluation of alternative locations was not provided.</a:t>
            </a:r>
          </a:p>
          <a:p>
            <a:r>
              <a:rPr lang="en-CA" dirty="0"/>
              <a:t>AIA study also noted that vacant rural lands are located 1.6 km away and are closer to Highway 401 than the subject parcel. </a:t>
            </a:r>
          </a:p>
        </p:txBody>
      </p:sp>
    </p:spTree>
    <p:extLst>
      <p:ext uri="{BB962C8B-B14F-4D97-AF65-F5344CB8AC3E}">
        <p14:creationId xmlns:p14="http://schemas.microsoft.com/office/powerpoint/2010/main" val="9456658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7A4B-8E39-680B-FDB3-A7D288C33018}"/>
              </a:ext>
            </a:extLst>
          </p:cNvPr>
          <p:cNvSpPr>
            <a:spLocks noGrp="1"/>
          </p:cNvSpPr>
          <p:nvPr>
            <p:ph type="title"/>
          </p:nvPr>
        </p:nvSpPr>
        <p:spPr/>
        <p:txBody>
          <a:bodyPr/>
          <a:lstStyle/>
          <a:p>
            <a:r>
              <a:rPr lang="en-CA" dirty="0">
                <a:solidFill>
                  <a:schemeClr val="accent1"/>
                </a:solidFill>
              </a:rPr>
              <a:t>Next Steps</a:t>
            </a:r>
          </a:p>
        </p:txBody>
      </p:sp>
      <p:graphicFrame>
        <p:nvGraphicFramePr>
          <p:cNvPr id="5" name="Content Placeholder 4">
            <a:extLst>
              <a:ext uri="{FF2B5EF4-FFF2-40B4-BE49-F238E27FC236}">
                <a16:creationId xmlns:a16="http://schemas.microsoft.com/office/drawing/2014/main" id="{231756D8-9EF3-940D-6040-95F41E44ECC6}"/>
              </a:ext>
            </a:extLst>
          </p:cNvPr>
          <p:cNvGraphicFramePr>
            <a:graphicFrameLocks noGrp="1"/>
          </p:cNvGraphicFramePr>
          <p:nvPr>
            <p:ph sz="half" idx="1"/>
          </p:nvPr>
        </p:nvGraphicFramePr>
        <p:xfrm>
          <a:off x="795338" y="1743076"/>
          <a:ext cx="7553325" cy="35563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5556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F639A181-C207-405A-897E-745B88968C65}"/>
              </a:ext>
            </a:extLst>
          </p:cNvPr>
          <p:cNvSpPr>
            <a:spLocks noGrp="1" noChangeArrowheads="1"/>
          </p:cNvSpPr>
          <p:nvPr>
            <p:ph type="body" idx="1"/>
          </p:nvPr>
        </p:nvSpPr>
        <p:spPr>
          <a:xfrm>
            <a:off x="395536" y="1628800"/>
            <a:ext cx="8352928" cy="2583160"/>
          </a:xfrm>
        </p:spPr>
        <p:txBody>
          <a:bodyPr/>
          <a:lstStyle/>
          <a:p>
            <a:pPr algn="just"/>
            <a:r>
              <a:rPr lang="en-US" dirty="0"/>
              <a:t>The Township has received a Zoning Amendment Application to rezone the subject property</a:t>
            </a:r>
            <a:r>
              <a:rPr lang="en-US"/>
              <a:t>.  The proposed zoning amendment conforms to the requested OPA.</a:t>
            </a:r>
            <a:r>
              <a:rPr lang="en-US" dirty="0"/>
              <a:t>  </a:t>
            </a:r>
            <a:endParaRPr lang="en-CA" dirty="0">
              <a:effectLst/>
              <a:latin typeface="+mj-lt"/>
              <a:ea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55EE3547-E620-3A24-64EF-A59A6F94F997}"/>
              </a:ext>
            </a:extLst>
          </p:cNvPr>
          <p:cNvSpPr>
            <a:spLocks noGrp="1"/>
          </p:cNvSpPr>
          <p:nvPr>
            <p:ph type="title"/>
          </p:nvPr>
        </p:nvSpPr>
        <p:spPr>
          <a:xfrm>
            <a:off x="749808" y="396664"/>
            <a:ext cx="7772400" cy="1347936"/>
          </a:xfrm>
        </p:spPr>
        <p:txBody>
          <a:bodyPr/>
          <a:lstStyle/>
          <a:p>
            <a:r>
              <a:rPr lang="en-US" altLang="en-US" b="1" kern="0" dirty="0">
                <a:solidFill>
                  <a:schemeClr val="tx1"/>
                </a:solidFill>
                <a:cs typeface="Arial" panose="020B0604020202020204" pitchFamily="34" charset="0"/>
              </a:rPr>
              <a:t>OPA 29/</a:t>
            </a:r>
            <a:r>
              <a:rPr lang="en-US" altLang="en-US" b="1" dirty="0">
                <a:solidFill>
                  <a:schemeClr val="tx1"/>
                </a:solidFill>
                <a:cs typeface="Arial" panose="020B0604020202020204" pitchFamily="34" charset="0"/>
              </a:rPr>
              <a:t> ZBLW-12-25 </a:t>
            </a:r>
            <a:br>
              <a:rPr lang="en-US" altLang="en-US" kern="0" dirty="0">
                <a:solidFill>
                  <a:srgbClr val="FFFF00"/>
                </a:solidFill>
              </a:rPr>
            </a:br>
            <a:endParaRPr lang="en-C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a:extLst>
              <a:ext uri="{FF2B5EF4-FFF2-40B4-BE49-F238E27FC236}">
                <a16:creationId xmlns:a16="http://schemas.microsoft.com/office/drawing/2014/main" id="{3655448A-8B62-44C2-9235-9E95FE3BB0CE}"/>
              </a:ext>
            </a:extLst>
          </p:cNvPr>
          <p:cNvSpPr>
            <a:spLocks noGrp="1" noChangeArrowheads="1"/>
          </p:cNvSpPr>
          <p:nvPr>
            <p:ph idx="1"/>
          </p:nvPr>
        </p:nvSpPr>
        <p:spPr>
          <a:xfrm>
            <a:off x="0" y="802222"/>
            <a:ext cx="9144000" cy="3888433"/>
          </a:xfrm>
        </p:spPr>
        <p:txBody>
          <a:bodyPr/>
          <a:lstStyle/>
          <a:p>
            <a:r>
              <a:rPr lang="en-US" dirty="0"/>
              <a:t>The purpose of the zoning amendment is to rezone the subject property from Agricultural (AG) to Agriculture – Exception 40 (AG-40) to permit a proposed </a:t>
            </a:r>
            <a:r>
              <a:rPr lang="en-US" i="1" dirty="0"/>
              <a:t>Transportation Terminal </a:t>
            </a:r>
            <a:r>
              <a:rPr lang="en-US" dirty="0"/>
              <a:t>and a </a:t>
            </a:r>
            <a:r>
              <a:rPr lang="en-US" i="1" dirty="0"/>
              <a:t>Motor Vehicle Repair Garage</a:t>
            </a:r>
            <a:r>
              <a:rPr lang="en-US" dirty="0"/>
              <a:t>. All other applicable provisions of Zoning By-law 38-09, as amended, shall continue to apply.</a:t>
            </a:r>
            <a:r>
              <a:rPr lang="en-US" sz="2400" dirty="0">
                <a:solidFill>
                  <a:srgbClr val="FF0000"/>
                </a:solidFill>
              </a:rPr>
              <a:t> </a:t>
            </a:r>
          </a:p>
        </p:txBody>
      </p:sp>
      <p:sp>
        <p:nvSpPr>
          <p:cNvPr id="2" name="Title 1">
            <a:extLst>
              <a:ext uri="{FF2B5EF4-FFF2-40B4-BE49-F238E27FC236}">
                <a16:creationId xmlns:a16="http://schemas.microsoft.com/office/drawing/2014/main" id="{281CEBCB-F7BC-42E5-37CC-EFB8A7C4C095}"/>
              </a:ext>
            </a:extLst>
          </p:cNvPr>
          <p:cNvSpPr>
            <a:spLocks noGrp="1"/>
          </p:cNvSpPr>
          <p:nvPr>
            <p:ph type="title"/>
          </p:nvPr>
        </p:nvSpPr>
        <p:spPr>
          <a:xfrm>
            <a:off x="685800" y="160531"/>
            <a:ext cx="7772400" cy="1347936"/>
          </a:xfrm>
        </p:spPr>
        <p:txBody>
          <a:bodyPr/>
          <a:lstStyle/>
          <a:p>
            <a:r>
              <a:rPr lang="en-US" altLang="en-US" b="1">
                <a:solidFill>
                  <a:schemeClr val="tx1"/>
                </a:solidFill>
                <a:cs typeface="Arial" panose="020B0604020202020204" pitchFamily="34" charset="0"/>
              </a:rPr>
              <a:t>OPA 29/ ZBLW-12-25</a:t>
            </a:r>
            <a:br>
              <a:rPr lang="en-US" altLang="en-US" kern="0" dirty="0">
                <a:solidFill>
                  <a:srgbClr val="FFFF00"/>
                </a:solidFill>
              </a:rPr>
            </a:br>
            <a:endParaRPr lang="en-C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E0A285-FE3B-91AE-AB73-7FF018C2A3E3}"/>
              </a:ext>
            </a:extLst>
          </p:cNvPr>
          <p:cNvPicPr>
            <a:picLocks noChangeAspect="1"/>
          </p:cNvPicPr>
          <p:nvPr/>
        </p:nvPicPr>
        <p:blipFill>
          <a:blip r:embed="rId2"/>
          <a:srcRect l="5330" b="1150"/>
          <a:stretch>
            <a:fillRect/>
          </a:stretch>
        </p:blipFill>
        <p:spPr>
          <a:xfrm>
            <a:off x="0" y="0"/>
            <a:ext cx="9240818" cy="6858000"/>
          </a:xfrm>
          <a:prstGeom prst="rect">
            <a:avLst/>
          </a:prstGeom>
          <a:ln>
            <a:solidFill>
              <a:schemeClr val="tx1"/>
            </a:solidFill>
          </a:ln>
        </p:spPr>
      </p:pic>
      <p:cxnSp>
        <p:nvCxnSpPr>
          <p:cNvPr id="8" name="Straight Arrow Connector 7"/>
          <p:cNvCxnSpPr>
            <a:cxnSpLocks/>
          </p:cNvCxnSpPr>
          <p:nvPr/>
        </p:nvCxnSpPr>
        <p:spPr>
          <a:xfrm flipH="1">
            <a:off x="4346986" y="2251934"/>
            <a:ext cx="1371600" cy="9144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718586" y="2082657"/>
            <a:ext cx="1870038" cy="338554"/>
          </a:xfrm>
          <a:prstGeom prst="rect">
            <a:avLst/>
          </a:prstGeom>
          <a:solidFill>
            <a:schemeClr val="bg1"/>
          </a:solidFill>
          <a:ln>
            <a:solidFill>
              <a:schemeClr val="tx1"/>
            </a:solidFill>
          </a:ln>
        </p:spPr>
        <p:txBody>
          <a:bodyPr wrap="square" rtlCol="0">
            <a:spAutoFit/>
          </a:bodyPr>
          <a:lstStyle/>
          <a:p>
            <a:r>
              <a:rPr lang="en-US" sz="1600" dirty="0"/>
              <a:t>Subject Property</a:t>
            </a:r>
          </a:p>
        </p:txBody>
      </p:sp>
      <p:pic>
        <p:nvPicPr>
          <p:cNvPr id="6" name="Picture 4"/>
          <p:cNvPicPr>
            <a:picLocks noChangeAspect="1" noChangeArrowheads="1"/>
          </p:cNvPicPr>
          <p:nvPr/>
        </p:nvPicPr>
        <p:blipFill>
          <a:blip r:embed="rId3" cstate="print"/>
          <a:srcRect l="60625" t="39583" r="28125" b="21875"/>
          <a:stretch>
            <a:fillRect/>
          </a:stretch>
        </p:blipFill>
        <p:spPr bwMode="auto">
          <a:xfrm>
            <a:off x="228600" y="5715000"/>
            <a:ext cx="619537" cy="636452"/>
          </a:xfrm>
          <a:prstGeom prst="rect">
            <a:avLst/>
          </a:prstGeom>
          <a:noFill/>
          <a:ln w="9525">
            <a:solidFill>
              <a:schemeClr val="tx1"/>
            </a:solid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978EFDEC-1B40-4110-D3BF-6CE82B24B5A7}"/>
              </a:ext>
            </a:extLst>
          </p:cNvPr>
          <p:cNvPicPr>
            <a:picLocks noChangeAspect="1"/>
          </p:cNvPicPr>
          <p:nvPr/>
        </p:nvPicPr>
        <p:blipFill>
          <a:blip r:embed="rId2">
            <a:extLst>
              <a:ext uri="{28A0092B-C50C-407E-A947-70E740481C1C}">
                <a14:useLocalDpi xmlns:a14="http://schemas.microsoft.com/office/drawing/2010/main" val="0"/>
              </a:ext>
            </a:extLst>
          </a:blip>
          <a:srcRect l="3412" t="19891" r="30942" b="6558"/>
          <a:stretch>
            <a:fillRect/>
          </a:stretch>
        </p:blipFill>
        <p:spPr>
          <a:xfrm>
            <a:off x="-183669" y="-293888"/>
            <a:ext cx="9456760" cy="7151888"/>
          </a:xfrm>
          <a:prstGeom prst="rect">
            <a:avLst/>
          </a:prstGeom>
        </p:spPr>
      </p:pic>
      <p:pic>
        <p:nvPicPr>
          <p:cNvPr id="2" name="Picture 4">
            <a:extLst>
              <a:ext uri="{FF2B5EF4-FFF2-40B4-BE49-F238E27FC236}">
                <a16:creationId xmlns:a16="http://schemas.microsoft.com/office/drawing/2014/main" id="{978E986C-3A07-95D7-36FA-3816DCA85916}"/>
              </a:ext>
            </a:extLst>
          </p:cNvPr>
          <p:cNvPicPr>
            <a:picLocks noChangeAspect="1" noChangeArrowheads="1"/>
          </p:cNvPicPr>
          <p:nvPr/>
        </p:nvPicPr>
        <p:blipFill>
          <a:blip r:embed="rId3" cstate="print"/>
          <a:srcRect l="60625" t="39583" r="28125" b="21875"/>
          <a:stretch>
            <a:fillRect/>
          </a:stretch>
        </p:blipFill>
        <p:spPr bwMode="auto">
          <a:xfrm rot="16200000">
            <a:off x="8524463" y="6102275"/>
            <a:ext cx="619537" cy="636452"/>
          </a:xfrm>
          <a:prstGeom prst="rect">
            <a:avLst/>
          </a:prstGeom>
          <a:noFill/>
          <a:ln w="9525">
            <a:solidFill>
              <a:schemeClr val="tx1"/>
            </a:solidFill>
            <a:miter lim="800000"/>
            <a:headEnd/>
            <a:tailEnd/>
          </a:ln>
        </p:spPr>
      </p:pic>
      <p:sp>
        <p:nvSpPr>
          <p:cNvPr id="4" name="TextBox 3">
            <a:extLst>
              <a:ext uri="{FF2B5EF4-FFF2-40B4-BE49-F238E27FC236}">
                <a16:creationId xmlns:a16="http://schemas.microsoft.com/office/drawing/2014/main" id="{179589DF-AC36-31C7-0696-89A758A5BC80}"/>
              </a:ext>
            </a:extLst>
          </p:cNvPr>
          <p:cNvSpPr txBox="1"/>
          <p:nvPr/>
        </p:nvSpPr>
        <p:spPr>
          <a:xfrm>
            <a:off x="-183669" y="6088559"/>
            <a:ext cx="3931821" cy="769441"/>
          </a:xfrm>
          <a:prstGeom prst="rect">
            <a:avLst/>
          </a:prstGeom>
          <a:solidFill>
            <a:schemeClr val="bg1"/>
          </a:solidFill>
          <a:ln>
            <a:solidFill>
              <a:schemeClr val="tx1"/>
            </a:solidFill>
          </a:ln>
        </p:spPr>
        <p:txBody>
          <a:bodyPr wrap="square" rtlCol="0">
            <a:spAutoFit/>
          </a:bodyPr>
          <a:lstStyle/>
          <a:p>
            <a:r>
              <a:rPr lang="en-US" sz="2400" dirty="0"/>
              <a:t>Subject Property - East</a:t>
            </a:r>
          </a:p>
          <a:p>
            <a:endParaRPr lang="en-US" sz="2000" dirty="0"/>
          </a:p>
        </p:txBody>
      </p:sp>
    </p:spTree>
    <p:extLst>
      <p:ext uri="{BB962C8B-B14F-4D97-AF65-F5344CB8AC3E}">
        <p14:creationId xmlns:p14="http://schemas.microsoft.com/office/powerpoint/2010/main" val="35200229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00FB9-91B6-345D-8A8E-933323498149}"/>
              </a:ext>
            </a:extLst>
          </p:cNvPr>
          <p:cNvSpPr>
            <a:spLocks noGrp="1"/>
          </p:cNvSpPr>
          <p:nvPr>
            <p:ph type="title"/>
          </p:nvPr>
        </p:nvSpPr>
        <p:spPr/>
        <p:txBody>
          <a:bodyPr/>
          <a:lstStyle/>
          <a:p>
            <a:r>
              <a:rPr lang="en-US" altLang="en-US" b="1">
                <a:solidFill>
                  <a:schemeClr val="tx1"/>
                </a:solidFill>
                <a:cs typeface="Arial" panose="020B0604020202020204" pitchFamily="34" charset="0"/>
              </a:rPr>
              <a:t>OPA 29/ ZBLW-12-25</a:t>
            </a:r>
            <a:endParaRPr lang="en-US"/>
          </a:p>
        </p:txBody>
      </p:sp>
      <p:sp>
        <p:nvSpPr>
          <p:cNvPr id="3" name="Content Placeholder 2">
            <a:extLst>
              <a:ext uri="{FF2B5EF4-FFF2-40B4-BE49-F238E27FC236}">
                <a16:creationId xmlns:a16="http://schemas.microsoft.com/office/drawing/2014/main" id="{0EC33678-0FA9-A823-F520-64234D40F700}"/>
              </a:ext>
            </a:extLst>
          </p:cNvPr>
          <p:cNvSpPr>
            <a:spLocks noGrp="1"/>
          </p:cNvSpPr>
          <p:nvPr>
            <p:ph idx="1"/>
          </p:nvPr>
        </p:nvSpPr>
        <p:spPr>
          <a:xfrm>
            <a:off x="127819" y="1981200"/>
            <a:ext cx="8790039" cy="2743200"/>
          </a:xfrm>
        </p:spPr>
        <p:txBody>
          <a:bodyPr/>
          <a:lstStyle/>
          <a:p>
            <a:r>
              <a:rPr lang="en-US"/>
              <a:t>The subject property is currently vacant and is approximately 5.3 ha (13 acres) in size</a:t>
            </a:r>
          </a:p>
          <a:p>
            <a:r>
              <a:rPr lang="en-US"/>
              <a:t>A portion of the subject property was residentially developed, in 2024, a demolition permit was issued to demolish the single detached dwelling. </a:t>
            </a:r>
          </a:p>
        </p:txBody>
      </p:sp>
    </p:spTree>
    <p:extLst>
      <p:ext uri="{BB962C8B-B14F-4D97-AF65-F5344CB8AC3E}">
        <p14:creationId xmlns:p14="http://schemas.microsoft.com/office/powerpoint/2010/main" val="19774879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447C2-59B6-D059-C0AE-0DC788C95894}"/>
              </a:ext>
            </a:extLst>
          </p:cNvPr>
          <p:cNvSpPr>
            <a:spLocks noGrp="1"/>
          </p:cNvSpPr>
          <p:nvPr>
            <p:ph type="title"/>
          </p:nvPr>
        </p:nvSpPr>
        <p:spPr/>
        <p:txBody>
          <a:bodyPr/>
          <a:lstStyle/>
          <a:p>
            <a:endParaRPr lang="en-CA"/>
          </a:p>
        </p:txBody>
      </p:sp>
      <p:pic>
        <p:nvPicPr>
          <p:cNvPr id="3" name="Picture 4">
            <a:extLst>
              <a:ext uri="{FF2B5EF4-FFF2-40B4-BE49-F238E27FC236}">
                <a16:creationId xmlns:a16="http://schemas.microsoft.com/office/drawing/2014/main" id="{7E8760FB-14D9-38C2-52AB-1FC69D9D11CF}"/>
              </a:ext>
            </a:extLst>
          </p:cNvPr>
          <p:cNvPicPr>
            <a:picLocks noChangeAspect="1" noChangeArrowheads="1"/>
          </p:cNvPicPr>
          <p:nvPr/>
        </p:nvPicPr>
        <p:blipFill>
          <a:blip r:embed="rId2" cstate="print"/>
          <a:srcRect l="60625" t="39583" r="28125" b="21875"/>
          <a:stretch>
            <a:fillRect/>
          </a:stretch>
        </p:blipFill>
        <p:spPr bwMode="auto">
          <a:xfrm rot="10800000">
            <a:off x="8543616" y="4507048"/>
            <a:ext cx="619537" cy="636452"/>
          </a:xfrm>
          <a:prstGeom prst="rect">
            <a:avLst/>
          </a:prstGeom>
          <a:noFill/>
          <a:ln w="9525">
            <a:solidFill>
              <a:schemeClr val="tx1"/>
            </a:solidFill>
            <a:miter lim="800000"/>
            <a:headEnd/>
            <a:tailEnd/>
          </a:ln>
        </p:spPr>
      </p:pic>
      <p:sp>
        <p:nvSpPr>
          <p:cNvPr id="4" name="Content Placeholder 3">
            <a:extLst>
              <a:ext uri="{FF2B5EF4-FFF2-40B4-BE49-F238E27FC236}">
                <a16:creationId xmlns:a16="http://schemas.microsoft.com/office/drawing/2014/main" id="{7E76788E-3A70-33EE-783B-D09CDB5DCA75}"/>
              </a:ext>
            </a:extLst>
          </p:cNvPr>
          <p:cNvSpPr>
            <a:spLocks noGrp="1"/>
          </p:cNvSpPr>
          <p:nvPr>
            <p:ph idx="1"/>
          </p:nvPr>
        </p:nvSpPr>
        <p:spPr/>
        <p:txBody>
          <a:bodyPr/>
          <a:lstStyle/>
          <a:p>
            <a:endParaRPr lang="en-CA" dirty="0"/>
          </a:p>
        </p:txBody>
      </p:sp>
      <p:pic>
        <p:nvPicPr>
          <p:cNvPr id="6" name="Picture 5" descr="A map of a city&#10;&#10;AI-generated content may be incorrect.">
            <a:extLst>
              <a:ext uri="{FF2B5EF4-FFF2-40B4-BE49-F238E27FC236}">
                <a16:creationId xmlns:a16="http://schemas.microsoft.com/office/drawing/2014/main" id="{494DA7AC-8DE5-30C3-602A-F4FD109EBEC5}"/>
              </a:ext>
            </a:extLst>
          </p:cNvPr>
          <p:cNvPicPr>
            <a:picLocks noChangeAspect="1"/>
          </p:cNvPicPr>
          <p:nvPr/>
        </p:nvPicPr>
        <p:blipFill>
          <a:blip r:embed="rId3"/>
          <a:srcRect r="15743" b="1162"/>
          <a:stretch>
            <a:fillRect/>
          </a:stretch>
        </p:blipFill>
        <p:spPr>
          <a:xfrm>
            <a:off x="4572001" y="0"/>
            <a:ext cx="4572000" cy="6858000"/>
          </a:xfrm>
          <a:prstGeom prst="rect">
            <a:avLst/>
          </a:prstGeom>
        </p:spPr>
      </p:pic>
      <p:sp>
        <p:nvSpPr>
          <p:cNvPr id="7" name="TextBox 6">
            <a:extLst>
              <a:ext uri="{FF2B5EF4-FFF2-40B4-BE49-F238E27FC236}">
                <a16:creationId xmlns:a16="http://schemas.microsoft.com/office/drawing/2014/main" id="{B8299156-60BE-0D50-8708-BC431D3C13CB}"/>
              </a:ext>
            </a:extLst>
          </p:cNvPr>
          <p:cNvSpPr txBox="1"/>
          <p:nvPr/>
        </p:nvSpPr>
        <p:spPr>
          <a:xfrm>
            <a:off x="5147672" y="2379389"/>
            <a:ext cx="1870038" cy="338554"/>
          </a:xfrm>
          <a:prstGeom prst="rect">
            <a:avLst/>
          </a:prstGeom>
          <a:solidFill>
            <a:schemeClr val="bg1"/>
          </a:solidFill>
          <a:ln>
            <a:solidFill>
              <a:schemeClr val="tx1"/>
            </a:solidFill>
          </a:ln>
        </p:spPr>
        <p:txBody>
          <a:bodyPr wrap="square" rtlCol="0">
            <a:spAutoFit/>
          </a:bodyPr>
          <a:lstStyle/>
          <a:p>
            <a:r>
              <a:rPr lang="en-US" sz="1600" dirty="0"/>
              <a:t>Subject Property</a:t>
            </a:r>
          </a:p>
        </p:txBody>
      </p:sp>
      <p:cxnSp>
        <p:nvCxnSpPr>
          <p:cNvPr id="8" name="Straight Arrow Connector 7">
            <a:extLst>
              <a:ext uri="{FF2B5EF4-FFF2-40B4-BE49-F238E27FC236}">
                <a16:creationId xmlns:a16="http://schemas.microsoft.com/office/drawing/2014/main" id="{FC720DE9-8270-047F-3788-B8A52A12C537}"/>
              </a:ext>
            </a:extLst>
          </p:cNvPr>
          <p:cNvCxnSpPr>
            <a:cxnSpLocks/>
          </p:cNvCxnSpPr>
          <p:nvPr/>
        </p:nvCxnSpPr>
        <p:spPr>
          <a:xfrm>
            <a:off x="5169821" y="2696895"/>
            <a:ext cx="1847889" cy="419237"/>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0" descr="A map of a city&#10;&#10;AI-generated content may be incorrect.">
            <a:extLst>
              <a:ext uri="{FF2B5EF4-FFF2-40B4-BE49-F238E27FC236}">
                <a16:creationId xmlns:a16="http://schemas.microsoft.com/office/drawing/2014/main" id="{475151E2-47A3-EF29-CB7A-794CB8020767}"/>
              </a:ext>
            </a:extLst>
          </p:cNvPr>
          <p:cNvPicPr>
            <a:picLocks noChangeAspect="1"/>
          </p:cNvPicPr>
          <p:nvPr/>
        </p:nvPicPr>
        <p:blipFill>
          <a:blip r:embed="rId4"/>
          <a:srcRect l="14046"/>
          <a:stretch>
            <a:fillRect/>
          </a:stretch>
        </p:blipFill>
        <p:spPr>
          <a:xfrm>
            <a:off x="0" y="0"/>
            <a:ext cx="4572000" cy="6858000"/>
          </a:xfrm>
          <a:prstGeom prst="rect">
            <a:avLst/>
          </a:prstGeom>
        </p:spPr>
      </p:pic>
      <p:sp>
        <p:nvSpPr>
          <p:cNvPr id="12" name="Rectangle 11">
            <a:extLst>
              <a:ext uri="{FF2B5EF4-FFF2-40B4-BE49-F238E27FC236}">
                <a16:creationId xmlns:a16="http://schemas.microsoft.com/office/drawing/2014/main" id="{8CBB1225-E795-DEC1-554E-FDF8C9740F20}"/>
              </a:ext>
            </a:extLst>
          </p:cNvPr>
          <p:cNvSpPr/>
          <p:nvPr/>
        </p:nvSpPr>
        <p:spPr bwMode="auto">
          <a:xfrm>
            <a:off x="4475352" y="38100"/>
            <a:ext cx="238013" cy="68580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CA" sz="2800" b="0" i="0" u="none" strike="noStrike" cap="none" normalizeH="0" baseline="0">
              <a:ln>
                <a:noFill/>
              </a:ln>
              <a:solidFill>
                <a:schemeClr val="tx1"/>
              </a:solidFill>
              <a:effectLst/>
              <a:latin typeface="Arial" charset="0"/>
              <a:ea typeface="ＭＳ Ｐゴシック" pitchFamily="-80" charset="-128"/>
            </a:endParaRPr>
          </a:p>
        </p:txBody>
      </p:sp>
      <p:cxnSp>
        <p:nvCxnSpPr>
          <p:cNvPr id="14" name="Straight Arrow Connector 13">
            <a:extLst>
              <a:ext uri="{FF2B5EF4-FFF2-40B4-BE49-F238E27FC236}">
                <a16:creationId xmlns:a16="http://schemas.microsoft.com/office/drawing/2014/main" id="{37720329-09C1-59BD-A62D-1446BA0708EF}"/>
              </a:ext>
            </a:extLst>
          </p:cNvPr>
          <p:cNvCxnSpPr>
            <a:cxnSpLocks/>
          </p:cNvCxnSpPr>
          <p:nvPr/>
        </p:nvCxnSpPr>
        <p:spPr>
          <a:xfrm>
            <a:off x="87978" y="2288070"/>
            <a:ext cx="1739589" cy="487403"/>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D95C90B-00B4-B6C2-3A9D-AC1CF3FFDE45}"/>
              </a:ext>
            </a:extLst>
          </p:cNvPr>
          <p:cNvSpPr txBox="1"/>
          <p:nvPr/>
        </p:nvSpPr>
        <p:spPr>
          <a:xfrm>
            <a:off x="87979" y="1985546"/>
            <a:ext cx="1870038" cy="338554"/>
          </a:xfrm>
          <a:prstGeom prst="rect">
            <a:avLst/>
          </a:prstGeom>
          <a:solidFill>
            <a:schemeClr val="bg1"/>
          </a:solidFill>
          <a:ln>
            <a:solidFill>
              <a:schemeClr val="tx1"/>
            </a:solidFill>
          </a:ln>
        </p:spPr>
        <p:txBody>
          <a:bodyPr wrap="square" rtlCol="0">
            <a:spAutoFit/>
          </a:bodyPr>
          <a:lstStyle/>
          <a:p>
            <a:r>
              <a:rPr lang="en-US" sz="1600" dirty="0"/>
              <a:t>Subject Property</a:t>
            </a:r>
          </a:p>
        </p:txBody>
      </p:sp>
      <p:sp>
        <p:nvSpPr>
          <p:cNvPr id="15" name="Title 1">
            <a:extLst>
              <a:ext uri="{FF2B5EF4-FFF2-40B4-BE49-F238E27FC236}">
                <a16:creationId xmlns:a16="http://schemas.microsoft.com/office/drawing/2014/main" id="{B594D6FA-E021-D1AD-531E-5E029D5AB9F8}"/>
              </a:ext>
            </a:extLst>
          </p:cNvPr>
          <p:cNvSpPr txBox="1">
            <a:spLocks/>
          </p:cNvSpPr>
          <p:nvPr/>
        </p:nvSpPr>
        <p:spPr bwMode="auto">
          <a:xfrm>
            <a:off x="771216" y="381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r>
              <a:rPr lang="en-CA" kern="0" dirty="0">
                <a:highlight>
                  <a:srgbClr val="FFFFFF"/>
                </a:highlight>
              </a:rPr>
              <a:t>Zoning &amp; Official Plan Designation Maps</a:t>
            </a:r>
          </a:p>
        </p:txBody>
      </p:sp>
      <p:sp>
        <p:nvSpPr>
          <p:cNvPr id="20" name="TextBox 19">
            <a:extLst>
              <a:ext uri="{FF2B5EF4-FFF2-40B4-BE49-F238E27FC236}">
                <a16:creationId xmlns:a16="http://schemas.microsoft.com/office/drawing/2014/main" id="{BC99B25C-6C24-3F0A-0254-EEDAB54A09EF}"/>
              </a:ext>
            </a:extLst>
          </p:cNvPr>
          <p:cNvSpPr txBox="1"/>
          <p:nvPr/>
        </p:nvSpPr>
        <p:spPr>
          <a:xfrm>
            <a:off x="7293115" y="3798571"/>
            <a:ext cx="1870038" cy="584775"/>
          </a:xfrm>
          <a:prstGeom prst="rect">
            <a:avLst/>
          </a:prstGeom>
          <a:solidFill>
            <a:schemeClr val="bg1"/>
          </a:solidFill>
          <a:ln>
            <a:solidFill>
              <a:schemeClr val="tx1"/>
            </a:solidFill>
          </a:ln>
        </p:spPr>
        <p:txBody>
          <a:bodyPr wrap="square" rtlCol="0">
            <a:spAutoFit/>
          </a:bodyPr>
          <a:lstStyle/>
          <a:p>
            <a:r>
              <a:rPr lang="en-US" sz="1600" dirty="0"/>
              <a:t>Settlement area of Lancaster</a:t>
            </a:r>
          </a:p>
        </p:txBody>
      </p:sp>
      <p:cxnSp>
        <p:nvCxnSpPr>
          <p:cNvPr id="21" name="Straight Arrow Connector 20">
            <a:extLst>
              <a:ext uri="{FF2B5EF4-FFF2-40B4-BE49-F238E27FC236}">
                <a16:creationId xmlns:a16="http://schemas.microsoft.com/office/drawing/2014/main" id="{311E0122-819C-2229-F76A-E25B9018E005}"/>
              </a:ext>
            </a:extLst>
          </p:cNvPr>
          <p:cNvCxnSpPr>
            <a:cxnSpLocks/>
          </p:cNvCxnSpPr>
          <p:nvPr/>
        </p:nvCxnSpPr>
        <p:spPr>
          <a:xfrm>
            <a:off x="8402251" y="4290269"/>
            <a:ext cx="509393" cy="60178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785A489-5F47-6115-8163-8667A94708E7}"/>
              </a:ext>
            </a:extLst>
          </p:cNvPr>
          <p:cNvSpPr txBox="1"/>
          <p:nvPr/>
        </p:nvSpPr>
        <p:spPr>
          <a:xfrm>
            <a:off x="2555838" y="3278161"/>
            <a:ext cx="1870038" cy="584775"/>
          </a:xfrm>
          <a:prstGeom prst="rect">
            <a:avLst/>
          </a:prstGeom>
          <a:solidFill>
            <a:schemeClr val="bg1"/>
          </a:solidFill>
          <a:ln>
            <a:solidFill>
              <a:schemeClr val="tx1"/>
            </a:solidFill>
          </a:ln>
        </p:spPr>
        <p:txBody>
          <a:bodyPr wrap="square" rtlCol="0">
            <a:spAutoFit/>
          </a:bodyPr>
          <a:lstStyle/>
          <a:p>
            <a:r>
              <a:rPr lang="en-US" sz="1600" dirty="0"/>
              <a:t>Settlement area of Lancaster</a:t>
            </a:r>
          </a:p>
        </p:txBody>
      </p:sp>
      <p:cxnSp>
        <p:nvCxnSpPr>
          <p:cNvPr id="24" name="Straight Arrow Connector 23">
            <a:extLst>
              <a:ext uri="{FF2B5EF4-FFF2-40B4-BE49-F238E27FC236}">
                <a16:creationId xmlns:a16="http://schemas.microsoft.com/office/drawing/2014/main" id="{E79837E0-EE8B-DD5F-7268-477F11CA518B}"/>
              </a:ext>
            </a:extLst>
          </p:cNvPr>
          <p:cNvCxnSpPr>
            <a:cxnSpLocks/>
          </p:cNvCxnSpPr>
          <p:nvPr/>
        </p:nvCxnSpPr>
        <p:spPr>
          <a:xfrm>
            <a:off x="4109352" y="3825281"/>
            <a:ext cx="133643" cy="1122024"/>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E8D23C7-AB66-5BDB-EE1D-0611AA40A963}"/>
              </a:ext>
            </a:extLst>
          </p:cNvPr>
          <p:cNvSpPr txBox="1"/>
          <p:nvPr/>
        </p:nvSpPr>
        <p:spPr>
          <a:xfrm>
            <a:off x="-37553" y="5862553"/>
            <a:ext cx="4512063" cy="1015663"/>
          </a:xfrm>
          <a:prstGeom prst="rect">
            <a:avLst/>
          </a:prstGeom>
          <a:solidFill>
            <a:schemeClr val="bg1"/>
          </a:solidFill>
          <a:ln>
            <a:solidFill>
              <a:schemeClr val="tx1"/>
            </a:solidFill>
          </a:ln>
        </p:spPr>
        <p:txBody>
          <a:bodyPr wrap="square" rtlCol="0">
            <a:spAutoFit/>
          </a:bodyPr>
          <a:lstStyle/>
          <a:p>
            <a:r>
              <a:rPr lang="en-US" sz="2000" dirty="0"/>
              <a:t>The Subject Property is zoned Agricultural in Zoning By-law 38-09</a:t>
            </a:r>
          </a:p>
          <a:p>
            <a:endParaRPr lang="en-US" sz="2000" dirty="0"/>
          </a:p>
        </p:txBody>
      </p:sp>
      <p:sp>
        <p:nvSpPr>
          <p:cNvPr id="16" name="TextBox 15">
            <a:extLst>
              <a:ext uri="{FF2B5EF4-FFF2-40B4-BE49-F238E27FC236}">
                <a16:creationId xmlns:a16="http://schemas.microsoft.com/office/drawing/2014/main" id="{1A4DDFDA-18F1-A611-20BC-B2FD7FCE32DB}"/>
              </a:ext>
            </a:extLst>
          </p:cNvPr>
          <p:cNvSpPr txBox="1"/>
          <p:nvPr/>
        </p:nvSpPr>
        <p:spPr>
          <a:xfrm>
            <a:off x="4713365" y="5851978"/>
            <a:ext cx="4430635" cy="1015663"/>
          </a:xfrm>
          <a:prstGeom prst="rect">
            <a:avLst/>
          </a:prstGeom>
          <a:solidFill>
            <a:schemeClr val="bg1"/>
          </a:solidFill>
          <a:ln>
            <a:solidFill>
              <a:schemeClr val="tx1"/>
            </a:solidFill>
          </a:ln>
        </p:spPr>
        <p:txBody>
          <a:bodyPr wrap="square" rtlCol="0">
            <a:spAutoFit/>
          </a:bodyPr>
          <a:lstStyle/>
          <a:p>
            <a:r>
              <a:rPr lang="en-US" sz="2000" dirty="0"/>
              <a:t>The Subject Property is Designated Agricultural Resource in the SDG Official Plan</a:t>
            </a:r>
          </a:p>
        </p:txBody>
      </p:sp>
    </p:spTree>
    <p:extLst>
      <p:ext uri="{BB962C8B-B14F-4D97-AF65-F5344CB8AC3E}">
        <p14:creationId xmlns:p14="http://schemas.microsoft.com/office/powerpoint/2010/main" val="108035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a:extLst>
              <a:ext uri="{FF2B5EF4-FFF2-40B4-BE49-F238E27FC236}">
                <a16:creationId xmlns:a16="http://schemas.microsoft.com/office/drawing/2014/main" id="{3655448A-8B62-44C2-9235-9E95FE3BB0CE}"/>
              </a:ext>
            </a:extLst>
          </p:cNvPr>
          <p:cNvSpPr>
            <a:spLocks noGrp="1" noChangeArrowheads="1"/>
          </p:cNvSpPr>
          <p:nvPr>
            <p:ph idx="1"/>
          </p:nvPr>
        </p:nvSpPr>
        <p:spPr>
          <a:xfrm>
            <a:off x="123713" y="1179727"/>
            <a:ext cx="8896574" cy="3744417"/>
          </a:xfrm>
        </p:spPr>
        <p:txBody>
          <a:bodyPr/>
          <a:lstStyle/>
          <a:p>
            <a:pPr marL="0" indent="0">
              <a:buNone/>
            </a:pPr>
            <a:r>
              <a:rPr lang="en-US" sz="2400" dirty="0"/>
              <a:t>The purpose of this Amendment is to rezone the subject property from Highway Commercial (CH) to Light Industrial (ML). The subject property contains 2 existing structures.  These structures have been previously used as vehicle and tractor trailer repair, storage, sales and an office with a residential unit. There are no new buildings or structures proposed on the subject property at this time. </a:t>
            </a:r>
          </a:p>
          <a:p>
            <a:pPr marL="0" indent="0">
              <a:buNone/>
            </a:pPr>
            <a:endParaRPr lang="en-US" sz="2400" dirty="0"/>
          </a:p>
          <a:p>
            <a:pPr marL="0" indent="0">
              <a:buNone/>
            </a:pPr>
            <a:r>
              <a:rPr lang="en-US" sz="2400" dirty="0">
                <a:solidFill>
                  <a:srgbClr val="000000"/>
                </a:solidFill>
              </a:rPr>
              <a:t>All other applicable provisions of Zoning By-law 38-09, as amended, shall continue to apply.</a:t>
            </a:r>
          </a:p>
          <a:p>
            <a:pPr marL="0" indent="0">
              <a:buNone/>
            </a:pPr>
            <a:endParaRPr lang="en-US" sz="1200" dirty="0">
              <a:effectLst/>
              <a:ea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E94D53E0-7462-F5D6-551C-3464787EB4B0}"/>
              </a:ext>
            </a:extLst>
          </p:cNvPr>
          <p:cNvSpPr txBox="1">
            <a:spLocks/>
          </p:cNvSpPr>
          <p:nvPr/>
        </p:nvSpPr>
        <p:spPr bwMode="auto">
          <a:xfrm>
            <a:off x="685800" y="325120"/>
            <a:ext cx="7772400" cy="13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0" cap="none" spc="0" normalizeH="0" baseline="0" noProof="0" dirty="0">
                <a:ln>
                  <a:noFill/>
                </a:ln>
                <a:solidFill>
                  <a:srgbClr val="000000"/>
                </a:solidFill>
                <a:effectLst/>
                <a:uLnTx/>
                <a:uFillTx/>
                <a:latin typeface="Arial"/>
                <a:ea typeface="ＭＳ Ｐゴシック" pitchFamily="34" charset="-128"/>
                <a:cs typeface="Arial" panose="020B0604020202020204" pitchFamily="34" charset="0"/>
              </a:rPr>
              <a:t>ZBLW 11-2025</a:t>
            </a:r>
            <a:br>
              <a:rPr kumimoji="0" lang="en-US" altLang="en-US" sz="4400" b="0" i="0" u="none" strike="noStrike" kern="0" cap="none" spc="0" normalizeH="0" baseline="0" noProof="0" dirty="0">
                <a:ln>
                  <a:noFill/>
                </a:ln>
                <a:solidFill>
                  <a:srgbClr val="FFFF00"/>
                </a:solidFill>
                <a:effectLst/>
                <a:uLnTx/>
                <a:uFillTx/>
                <a:latin typeface="Arial"/>
                <a:ea typeface="ＭＳ Ｐゴシック" pitchFamily="34" charset="-128"/>
                <a:cs typeface="+mj-cs"/>
              </a:rPr>
            </a:br>
            <a:endParaRPr kumimoji="0" lang="en-CA" sz="4400" b="0" i="0" u="none" strike="noStrike" kern="0" cap="none" spc="0" normalizeH="0" baseline="0" noProof="0" dirty="0">
              <a:ln>
                <a:noFill/>
              </a:ln>
              <a:solidFill>
                <a:srgbClr val="000000"/>
              </a:solidFill>
              <a:effectLst/>
              <a:uLnTx/>
              <a:uFillTx/>
              <a:latin typeface="Arial"/>
              <a:ea typeface="ＭＳ Ｐゴシック" pitchFamily="34" charset="-128"/>
              <a:cs typeface="+mj-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947E6E-5781-EB15-581F-49434CEBEBD5}"/>
              </a:ext>
            </a:extLst>
          </p:cNvPr>
          <p:cNvPicPr>
            <a:picLocks noChangeAspect="1"/>
          </p:cNvPicPr>
          <p:nvPr/>
        </p:nvPicPr>
        <p:blipFill>
          <a:blip r:embed="rId2"/>
          <a:stretch>
            <a:fillRect/>
          </a:stretch>
        </p:blipFill>
        <p:spPr>
          <a:xfrm>
            <a:off x="104587" y="474821"/>
            <a:ext cx="8580864" cy="4610500"/>
          </a:xfrm>
          <a:prstGeom prst="rect">
            <a:avLst/>
          </a:prstGeom>
        </p:spPr>
      </p:pic>
      <p:sp>
        <p:nvSpPr>
          <p:cNvPr id="2" name="TextBox 1">
            <a:extLst>
              <a:ext uri="{FF2B5EF4-FFF2-40B4-BE49-F238E27FC236}">
                <a16:creationId xmlns:a16="http://schemas.microsoft.com/office/drawing/2014/main" id="{7E1B0007-7A9D-B2A0-964B-DAE13377625E}"/>
              </a:ext>
            </a:extLst>
          </p:cNvPr>
          <p:cNvSpPr txBox="1"/>
          <p:nvPr/>
        </p:nvSpPr>
        <p:spPr>
          <a:xfrm>
            <a:off x="104587" y="603504"/>
            <a:ext cx="3050093" cy="954107"/>
          </a:xfrm>
          <a:prstGeom prst="rect">
            <a:avLst/>
          </a:prstGeom>
          <a:solidFill>
            <a:schemeClr val="bg1"/>
          </a:solidFill>
        </p:spPr>
        <p:txBody>
          <a:bodyPr wrap="square" rtlCol="0">
            <a:spAutoFit/>
          </a:bodyPr>
          <a:lstStyle/>
          <a:p>
            <a:r>
              <a:rPr lang="en-US"/>
              <a:t>Google Street View Image</a:t>
            </a:r>
          </a:p>
        </p:txBody>
      </p:sp>
    </p:spTree>
    <p:extLst>
      <p:ext uri="{BB962C8B-B14F-4D97-AF65-F5344CB8AC3E}">
        <p14:creationId xmlns:p14="http://schemas.microsoft.com/office/powerpoint/2010/main" val="24593164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DDFBB-8646-9A82-E2B5-1C1357B5FFFE}"/>
              </a:ext>
            </a:extLst>
          </p:cNvPr>
          <p:cNvSpPr>
            <a:spLocks noGrp="1"/>
          </p:cNvSpPr>
          <p:nvPr>
            <p:ph type="title"/>
          </p:nvPr>
        </p:nvSpPr>
        <p:spPr/>
        <p:txBody>
          <a:bodyPr/>
          <a:lstStyle/>
          <a:p>
            <a:r>
              <a:rPr lang="en-US" altLang="en-US" b="1">
                <a:solidFill>
                  <a:schemeClr val="tx1"/>
                </a:solidFill>
                <a:cs typeface="Arial" panose="020B0604020202020204" pitchFamily="34" charset="0"/>
              </a:rPr>
              <a:t>OPA 29/ ZBLW-12-25</a:t>
            </a:r>
            <a:endParaRPr lang="en-US"/>
          </a:p>
        </p:txBody>
      </p:sp>
      <p:sp>
        <p:nvSpPr>
          <p:cNvPr id="3" name="Content Placeholder 2">
            <a:extLst>
              <a:ext uri="{FF2B5EF4-FFF2-40B4-BE49-F238E27FC236}">
                <a16:creationId xmlns:a16="http://schemas.microsoft.com/office/drawing/2014/main" id="{564478E1-F99E-C1AA-D387-043A811C56CF}"/>
              </a:ext>
            </a:extLst>
          </p:cNvPr>
          <p:cNvSpPr>
            <a:spLocks noGrp="1"/>
          </p:cNvSpPr>
          <p:nvPr>
            <p:ph idx="1"/>
          </p:nvPr>
        </p:nvSpPr>
        <p:spPr/>
        <p:txBody>
          <a:bodyPr/>
          <a:lstStyle/>
          <a:p>
            <a:r>
              <a:rPr lang="en-US"/>
              <a:t>The applicant is proposing to construct a 582 sq. m (6,264 sq. ft.) Repair Bay building with a large parking lot to accommodate 11 cars and 150 tractor trailers </a:t>
            </a:r>
          </a:p>
        </p:txBody>
      </p:sp>
    </p:spTree>
    <p:extLst>
      <p:ext uri="{BB962C8B-B14F-4D97-AF65-F5344CB8AC3E}">
        <p14:creationId xmlns:p14="http://schemas.microsoft.com/office/powerpoint/2010/main" val="5461455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a:extLst>
              <a:ext uri="{FF2B5EF4-FFF2-40B4-BE49-F238E27FC236}">
                <a16:creationId xmlns:a16="http://schemas.microsoft.com/office/drawing/2014/main" id="{944A5579-6A35-462D-80F3-C5EBA2530EEA}"/>
              </a:ext>
            </a:extLst>
          </p:cNvPr>
          <p:cNvSpPr>
            <a:spLocks noGrp="1" noChangeArrowheads="1"/>
          </p:cNvSpPr>
          <p:nvPr>
            <p:ph idx="1"/>
          </p:nvPr>
        </p:nvSpPr>
        <p:spPr>
          <a:xfrm>
            <a:off x="0" y="1610362"/>
            <a:ext cx="9144000" cy="2880618"/>
          </a:xfrm>
        </p:spPr>
        <p:txBody>
          <a:bodyPr/>
          <a:lstStyle/>
          <a:p>
            <a:pPr>
              <a:buFontTx/>
              <a:buNone/>
            </a:pPr>
            <a:endParaRPr lang="en-US" altLang="en-US" sz="2400" dirty="0"/>
          </a:p>
          <a:p>
            <a:r>
              <a:rPr lang="en-US" altLang="en-US" dirty="0"/>
              <a:t>This proposed amendment </a:t>
            </a:r>
            <a:r>
              <a:rPr lang="en-US" altLang="en-US"/>
              <a:t>does not </a:t>
            </a:r>
            <a:r>
              <a:rPr lang="en-US" altLang="en-US" dirty="0"/>
              <a:t>conform to the Official Plan nor the Provincial Planning Statement 2024.</a:t>
            </a:r>
          </a:p>
          <a:p>
            <a:endParaRPr lang="en-US" altLang="en-US" sz="2800" dirty="0"/>
          </a:p>
          <a:p>
            <a:pPr marL="0" indent="0">
              <a:buNone/>
            </a:pPr>
            <a:endParaRPr lang="en-US" altLang="en-US" sz="2800" dirty="0"/>
          </a:p>
          <a:p>
            <a:endParaRPr lang="en-US" altLang="en-US" sz="2400" dirty="0"/>
          </a:p>
          <a:p>
            <a:endParaRPr lang="en-US" altLang="en-US" sz="2400" dirty="0"/>
          </a:p>
          <a:p>
            <a:pPr>
              <a:buFontTx/>
              <a:buNone/>
            </a:pPr>
            <a:endParaRPr lang="en-US" altLang="en-US" sz="2400" dirty="0"/>
          </a:p>
        </p:txBody>
      </p:sp>
      <p:sp>
        <p:nvSpPr>
          <p:cNvPr id="3" name="Title 1">
            <a:extLst>
              <a:ext uri="{FF2B5EF4-FFF2-40B4-BE49-F238E27FC236}">
                <a16:creationId xmlns:a16="http://schemas.microsoft.com/office/drawing/2014/main" id="{35F8392D-3128-3BEC-F2FD-DA9AF2212923}"/>
              </a:ext>
            </a:extLst>
          </p:cNvPr>
          <p:cNvSpPr>
            <a:spLocks noGrp="1" noChangeArrowheads="1"/>
          </p:cNvSpPr>
          <p:nvPr>
            <p:ph type="title"/>
          </p:nvPr>
        </p:nvSpPr>
        <p:spPr>
          <a:xfrm>
            <a:off x="539750" y="188641"/>
            <a:ext cx="8064500" cy="1152128"/>
          </a:xfrm>
        </p:spPr>
        <p:txBody>
          <a:bodyPr/>
          <a:lstStyle/>
          <a:p>
            <a:r>
              <a:rPr lang="en-US" altLang="en-US" b="1">
                <a:solidFill>
                  <a:schemeClr val="tx1"/>
                </a:solidFill>
                <a:cs typeface="Arial" panose="020B0604020202020204" pitchFamily="34" charset="0"/>
              </a:rPr>
              <a:t>OPA 29/ ZBLW-12-25</a:t>
            </a:r>
            <a:endParaRPr lang="en-US" altLang="en-US" dirty="0">
              <a:solidFill>
                <a:srgbClr val="FFFF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DFB1B-6F8D-906B-C85F-11D1559A86F5}"/>
            </a:ext>
          </a:extLst>
        </p:cNvPr>
        <p:cNvGrpSpPr/>
        <p:nvPr/>
      </p:nvGrpSpPr>
      <p:grpSpPr>
        <a:xfrm>
          <a:off x="0" y="0"/>
          <a:ext cx="0" cy="0"/>
          <a:chOff x="0" y="0"/>
          <a:chExt cx="0" cy="0"/>
        </a:xfrm>
      </p:grpSpPr>
      <p:sp>
        <p:nvSpPr>
          <p:cNvPr id="17411" name="Rectangle 3">
            <a:extLst>
              <a:ext uri="{FF2B5EF4-FFF2-40B4-BE49-F238E27FC236}">
                <a16:creationId xmlns:a16="http://schemas.microsoft.com/office/drawing/2014/main" id="{2FB67E82-4BF1-72DA-469D-9EB8FC86DBE2}"/>
              </a:ext>
            </a:extLst>
          </p:cNvPr>
          <p:cNvSpPr>
            <a:spLocks noGrp="1" noChangeArrowheads="1"/>
          </p:cNvSpPr>
          <p:nvPr>
            <p:ph type="body" idx="1"/>
          </p:nvPr>
        </p:nvSpPr>
        <p:spPr>
          <a:xfrm>
            <a:off x="1172584" y="1628800"/>
            <a:ext cx="7067774" cy="2583160"/>
          </a:xfrm>
        </p:spPr>
        <p:txBody>
          <a:bodyPr/>
          <a:lstStyle/>
          <a:p>
            <a:pPr algn="just"/>
            <a:r>
              <a:rPr lang="en-US" dirty="0"/>
              <a:t>The Applicant’s Agent has prepared a presentation providing additional information</a:t>
            </a:r>
            <a:r>
              <a:rPr lang="en-US"/>
              <a:t> regarding the requested zoning amendment</a:t>
            </a:r>
            <a:r>
              <a:rPr lang="en-US" dirty="0"/>
              <a:t>.</a:t>
            </a:r>
            <a:r>
              <a:rPr lang="en-US"/>
              <a:t> </a:t>
            </a:r>
            <a:endParaRPr lang="en-CA" dirty="0">
              <a:effectLst/>
              <a:latin typeface="+mj-lt"/>
              <a:ea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A8D37787-7B83-1EA5-84C6-5B446CF83B12}"/>
              </a:ext>
            </a:extLst>
          </p:cNvPr>
          <p:cNvSpPr>
            <a:spLocks noGrp="1"/>
          </p:cNvSpPr>
          <p:nvPr>
            <p:ph type="title"/>
          </p:nvPr>
        </p:nvSpPr>
        <p:spPr>
          <a:xfrm>
            <a:off x="749808" y="396664"/>
            <a:ext cx="7772400" cy="1347936"/>
          </a:xfrm>
        </p:spPr>
        <p:txBody>
          <a:bodyPr/>
          <a:lstStyle/>
          <a:p>
            <a:r>
              <a:rPr lang="en-US" altLang="en-US" b="1" kern="0" dirty="0">
                <a:solidFill>
                  <a:schemeClr val="tx1"/>
                </a:solidFill>
                <a:cs typeface="Arial" panose="020B0604020202020204" pitchFamily="34" charset="0"/>
              </a:rPr>
              <a:t>OPA 29/</a:t>
            </a:r>
            <a:r>
              <a:rPr lang="en-US" altLang="en-US" b="1" dirty="0">
                <a:solidFill>
                  <a:schemeClr val="tx1"/>
                </a:solidFill>
                <a:cs typeface="Arial" panose="020B0604020202020204" pitchFamily="34" charset="0"/>
              </a:rPr>
              <a:t> ZBLW-12-25 </a:t>
            </a:r>
            <a:br>
              <a:rPr lang="en-US" altLang="en-US" kern="0" dirty="0">
                <a:solidFill>
                  <a:srgbClr val="FFFF00"/>
                </a:solidFill>
              </a:rPr>
            </a:br>
            <a:endParaRPr lang="en-CA" dirty="0"/>
          </a:p>
        </p:txBody>
      </p:sp>
    </p:spTree>
    <p:extLst>
      <p:ext uri="{BB962C8B-B14F-4D97-AF65-F5344CB8AC3E}">
        <p14:creationId xmlns:p14="http://schemas.microsoft.com/office/powerpoint/2010/main" val="4413659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248400" y="2133600"/>
            <a:ext cx="2895600" cy="4724400"/>
          </a:xfrm>
          <a:custGeom>
            <a:avLst/>
            <a:gdLst/>
            <a:ahLst/>
            <a:cxnLst/>
            <a:rect l="l" t="t" r="r" b="b"/>
            <a:pathLst>
              <a:path w="2895600" h="4724400">
                <a:moveTo>
                  <a:pt x="0" y="4724400"/>
                </a:moveTo>
                <a:lnTo>
                  <a:pt x="2895600" y="4724400"/>
                </a:lnTo>
                <a:lnTo>
                  <a:pt x="2895600" y="0"/>
                </a:lnTo>
                <a:lnTo>
                  <a:pt x="0" y="0"/>
                </a:lnTo>
                <a:lnTo>
                  <a:pt x="0" y="4724400"/>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p:nvPr/>
        </p:nvSpPr>
        <p:spPr>
          <a:xfrm>
            <a:off x="0" y="1409687"/>
            <a:ext cx="9144000" cy="724535"/>
          </a:xfrm>
          <a:custGeom>
            <a:avLst/>
            <a:gdLst/>
            <a:ahLst/>
            <a:cxnLst/>
            <a:rect l="l" t="t" r="r" b="b"/>
            <a:pathLst>
              <a:path w="9144000" h="724535">
                <a:moveTo>
                  <a:pt x="0" y="723912"/>
                </a:moveTo>
                <a:lnTo>
                  <a:pt x="9144000" y="723912"/>
                </a:lnTo>
                <a:lnTo>
                  <a:pt x="9144000" y="0"/>
                </a:lnTo>
                <a:lnTo>
                  <a:pt x="0" y="0"/>
                </a:lnTo>
                <a:lnTo>
                  <a:pt x="0" y="723912"/>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a:spLocks noGrp="1"/>
          </p:cNvSpPr>
          <p:nvPr>
            <p:ph type="title"/>
          </p:nvPr>
        </p:nvSpPr>
        <p:spPr>
          <a:xfrm>
            <a:off x="463421" y="1550733"/>
            <a:ext cx="8216900" cy="422275"/>
          </a:xfrm>
          <a:prstGeom prst="rect">
            <a:avLst/>
          </a:prstGeom>
        </p:spPr>
        <p:txBody>
          <a:bodyPr vert="horz" wrap="square" lIns="0" tIns="13335" rIns="0" bIns="0" rtlCol="0">
            <a:spAutoFit/>
          </a:bodyPr>
          <a:lstStyle/>
          <a:p>
            <a:pPr marL="12700">
              <a:lnSpc>
                <a:spcPct val="100000"/>
              </a:lnSpc>
              <a:spcBef>
                <a:spcPts val="105"/>
              </a:spcBef>
            </a:pPr>
            <a:r>
              <a:rPr sz="2600" spc="-60" dirty="0">
                <a:solidFill>
                  <a:srgbClr val="FFFFFF"/>
                </a:solidFill>
              </a:rPr>
              <a:t>STATUTORY </a:t>
            </a:r>
            <a:r>
              <a:rPr sz="2600" dirty="0">
                <a:solidFill>
                  <a:srgbClr val="FFFFFF"/>
                </a:solidFill>
              </a:rPr>
              <a:t>PUBLIC MEETING – </a:t>
            </a:r>
            <a:r>
              <a:rPr sz="2600" spc="-15" dirty="0">
                <a:solidFill>
                  <a:srgbClr val="FFFFFF"/>
                </a:solidFill>
              </a:rPr>
              <a:t>JANUARY </a:t>
            </a:r>
            <a:r>
              <a:rPr sz="2600" dirty="0">
                <a:solidFill>
                  <a:srgbClr val="FFFFFF"/>
                </a:solidFill>
              </a:rPr>
              <a:t>12,</a:t>
            </a:r>
            <a:r>
              <a:rPr sz="2600" spc="-150" dirty="0">
                <a:solidFill>
                  <a:srgbClr val="FFFFFF"/>
                </a:solidFill>
              </a:rPr>
              <a:t> </a:t>
            </a:r>
            <a:r>
              <a:rPr sz="2600" dirty="0">
                <a:solidFill>
                  <a:srgbClr val="FFFFFF"/>
                </a:solidFill>
              </a:rPr>
              <a:t>2026</a:t>
            </a:r>
            <a:endParaRPr sz="2600"/>
          </a:p>
        </p:txBody>
      </p:sp>
      <p:sp>
        <p:nvSpPr>
          <p:cNvPr id="5" name="object 5"/>
          <p:cNvSpPr/>
          <p:nvPr/>
        </p:nvSpPr>
        <p:spPr>
          <a:xfrm>
            <a:off x="6242253" y="0"/>
            <a:ext cx="2901950" cy="1409700"/>
          </a:xfrm>
          <a:custGeom>
            <a:avLst/>
            <a:gdLst/>
            <a:ahLst/>
            <a:cxnLst/>
            <a:rect l="l" t="t" r="r" b="b"/>
            <a:pathLst>
              <a:path w="2901950" h="1409700">
                <a:moveTo>
                  <a:pt x="0" y="1409700"/>
                </a:moveTo>
                <a:lnTo>
                  <a:pt x="2901746" y="1409700"/>
                </a:lnTo>
                <a:lnTo>
                  <a:pt x="2901746" y="0"/>
                </a:lnTo>
                <a:lnTo>
                  <a:pt x="0" y="0"/>
                </a:lnTo>
                <a:lnTo>
                  <a:pt x="0" y="1409700"/>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894867" y="2770123"/>
            <a:ext cx="4457065" cy="2494280"/>
          </a:xfrm>
          <a:prstGeom prst="rect">
            <a:avLst/>
          </a:prstGeom>
        </p:spPr>
        <p:txBody>
          <a:bodyPr vert="horz" wrap="square" lIns="0" tIns="12700" rIns="0" bIns="0" rtlCol="0">
            <a:spAutoFit/>
          </a:bodyPr>
          <a:lstStyle/>
          <a:p>
            <a:pPr marL="297180" marR="287020" lvl="0" indent="-1905" algn="ctr"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20" normalizeH="0" baseline="0" noProof="0" dirty="0">
                <a:ln>
                  <a:noFill/>
                </a:ln>
                <a:solidFill>
                  <a:srgbClr val="000099"/>
                </a:solidFill>
                <a:effectLst/>
                <a:uLnTx/>
                <a:uFillTx/>
                <a:latin typeface="Arial"/>
                <a:ea typeface="+mn-ea"/>
                <a:cs typeface="Arial"/>
              </a:rPr>
              <a:t>APPLICATION </a:t>
            </a:r>
            <a:r>
              <a:rPr kumimoji="0" sz="1800" b="1" i="0" u="none" strike="noStrike" kern="1200" cap="none" spc="0" normalizeH="0" baseline="0" noProof="0" dirty="0">
                <a:ln>
                  <a:noFill/>
                </a:ln>
                <a:solidFill>
                  <a:srgbClr val="000099"/>
                </a:solidFill>
                <a:effectLst/>
                <a:uLnTx/>
                <a:uFillTx/>
                <a:latin typeface="Arial"/>
                <a:ea typeface="+mn-ea"/>
                <a:cs typeface="Arial"/>
              </a:rPr>
              <a:t>to </a:t>
            </a:r>
            <a:r>
              <a:rPr kumimoji="0" sz="1800" b="1" i="0" u="none" strike="noStrike" kern="1200" cap="none" spc="-15" normalizeH="0" baseline="0" noProof="0" dirty="0">
                <a:ln>
                  <a:noFill/>
                </a:ln>
                <a:solidFill>
                  <a:srgbClr val="000099"/>
                </a:solidFill>
                <a:effectLst/>
                <a:uLnTx/>
                <a:uFillTx/>
                <a:latin typeface="Arial"/>
                <a:ea typeface="+mn-ea"/>
                <a:cs typeface="Arial"/>
              </a:rPr>
              <a:t>AMEND </a:t>
            </a:r>
            <a:r>
              <a:rPr kumimoji="0" sz="1800" b="1" i="0" u="none" strike="noStrike" kern="1200" cap="none" spc="0" normalizeH="0" baseline="0" noProof="0" dirty="0">
                <a:ln>
                  <a:noFill/>
                </a:ln>
                <a:solidFill>
                  <a:srgbClr val="000099"/>
                </a:solidFill>
                <a:effectLst/>
                <a:uLnTx/>
                <a:uFillTx/>
                <a:latin typeface="Arial"/>
                <a:ea typeface="+mn-ea"/>
                <a:cs typeface="Arial"/>
              </a:rPr>
              <a:t>the  </a:t>
            </a:r>
            <a:r>
              <a:rPr kumimoji="0" sz="1800" b="1" i="0" u="none" strike="noStrike" kern="1200" cap="none" spc="-5" normalizeH="0" baseline="0" noProof="0" dirty="0">
                <a:ln>
                  <a:noFill/>
                </a:ln>
                <a:solidFill>
                  <a:srgbClr val="000099"/>
                </a:solidFill>
                <a:effectLst/>
                <a:uLnTx/>
                <a:uFillTx/>
                <a:latin typeface="Arial"/>
                <a:ea typeface="+mn-ea"/>
                <a:cs typeface="Arial"/>
              </a:rPr>
              <a:t>ZONING </a:t>
            </a:r>
            <a:r>
              <a:rPr kumimoji="0" sz="1800" b="1" i="0" u="none" strike="noStrike" kern="1200" cap="none" spc="-45" normalizeH="0" baseline="0" noProof="0" dirty="0">
                <a:ln>
                  <a:noFill/>
                </a:ln>
                <a:solidFill>
                  <a:srgbClr val="000099"/>
                </a:solidFill>
                <a:effectLst/>
                <a:uLnTx/>
                <a:uFillTx/>
                <a:latin typeface="Arial"/>
                <a:ea typeface="+mn-ea"/>
                <a:cs typeface="Arial"/>
              </a:rPr>
              <a:t>BY-LAW </a:t>
            </a:r>
            <a:r>
              <a:rPr kumimoji="0" sz="1800" b="1" i="0" u="none" strike="noStrike" kern="1200" cap="none" spc="0" normalizeH="0" baseline="0" noProof="0" dirty="0">
                <a:ln>
                  <a:noFill/>
                </a:ln>
                <a:solidFill>
                  <a:srgbClr val="000099"/>
                </a:solidFill>
                <a:effectLst/>
                <a:uLnTx/>
                <a:uFillTx/>
                <a:latin typeface="Arial"/>
                <a:ea typeface="+mn-ea"/>
                <a:cs typeface="Arial"/>
              </a:rPr>
              <a:t>&amp; </a:t>
            </a:r>
            <a:r>
              <a:rPr kumimoji="0" sz="1800" b="1" i="0" u="none" strike="noStrike" kern="1200" cap="none" spc="-10" normalizeH="0" baseline="0" noProof="0" dirty="0">
                <a:ln>
                  <a:noFill/>
                </a:ln>
                <a:solidFill>
                  <a:srgbClr val="000099"/>
                </a:solidFill>
                <a:effectLst/>
                <a:uLnTx/>
                <a:uFillTx/>
                <a:latin typeface="Arial"/>
                <a:ea typeface="+mn-ea"/>
                <a:cs typeface="Arial"/>
              </a:rPr>
              <a:t>OFFICIAL</a:t>
            </a:r>
            <a:r>
              <a:rPr kumimoji="0" sz="1800" b="1" i="0" u="none" strike="noStrike" kern="1200" cap="none" spc="50" normalizeH="0" baseline="0" noProof="0" dirty="0">
                <a:ln>
                  <a:noFill/>
                </a:ln>
                <a:solidFill>
                  <a:srgbClr val="000099"/>
                </a:solidFill>
                <a:effectLst/>
                <a:uLnTx/>
                <a:uFillTx/>
                <a:latin typeface="Arial"/>
                <a:ea typeface="+mn-ea"/>
                <a:cs typeface="Arial"/>
              </a:rPr>
              <a:t> </a:t>
            </a:r>
            <a:r>
              <a:rPr kumimoji="0" sz="1800" b="1" i="0" u="none" strike="noStrike" kern="1200" cap="none" spc="-15" normalizeH="0" baseline="0" noProof="0" dirty="0">
                <a:ln>
                  <a:noFill/>
                </a:ln>
                <a:solidFill>
                  <a:srgbClr val="000099"/>
                </a:solidFill>
                <a:effectLst/>
                <a:uLnTx/>
                <a:uFillTx/>
                <a:latin typeface="Arial"/>
                <a:ea typeface="+mn-ea"/>
                <a:cs typeface="Arial"/>
              </a:rPr>
              <a:t>PLAN</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1850" b="0" i="0" u="none" strike="noStrike" kern="1200" cap="none" spc="0" normalizeH="0" baseline="0" noProof="0">
              <a:ln>
                <a:noFill/>
              </a:ln>
              <a:solidFill>
                <a:prstClr val="black"/>
              </a:solidFill>
              <a:effectLst/>
              <a:uLnTx/>
              <a:uFillTx/>
              <a:latin typeface="Arial"/>
              <a:ea typeface="+mn-ea"/>
              <a:cs typeface="Arial"/>
            </a:endParaRPr>
          </a:p>
          <a:p>
            <a:pPr marL="635"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10" normalizeH="0" baseline="0" noProof="0" dirty="0">
                <a:ln>
                  <a:noFill/>
                </a:ln>
                <a:solidFill>
                  <a:srgbClr val="000099"/>
                </a:solidFill>
                <a:effectLst/>
                <a:uLnTx/>
                <a:uFillTx/>
                <a:latin typeface="Arial"/>
                <a:ea typeface="+mn-ea"/>
                <a:cs typeface="Arial"/>
              </a:rPr>
              <a:t>1733286 </a:t>
            </a:r>
            <a:r>
              <a:rPr kumimoji="0" sz="1800" b="1" i="0" u="none" strike="noStrike" kern="1200" cap="none" spc="-30" normalizeH="0" baseline="0" noProof="0" dirty="0">
                <a:ln>
                  <a:noFill/>
                </a:ln>
                <a:solidFill>
                  <a:srgbClr val="000099"/>
                </a:solidFill>
                <a:effectLst/>
                <a:uLnTx/>
                <a:uFillTx/>
                <a:latin typeface="Arial"/>
                <a:ea typeface="+mn-ea"/>
                <a:cs typeface="Arial"/>
              </a:rPr>
              <a:t>ONTARIO</a:t>
            </a:r>
            <a:r>
              <a:rPr kumimoji="0" sz="1800" b="1" i="0" u="none" strike="noStrike" kern="1200" cap="none" spc="60" normalizeH="0" baseline="0" noProof="0" dirty="0">
                <a:ln>
                  <a:noFill/>
                </a:ln>
                <a:solidFill>
                  <a:srgbClr val="000099"/>
                </a:solidFill>
                <a:effectLst/>
                <a:uLnTx/>
                <a:uFillTx/>
                <a:latin typeface="Arial"/>
                <a:ea typeface="+mn-ea"/>
                <a:cs typeface="Arial"/>
              </a:rPr>
              <a:t> </a:t>
            </a:r>
            <a:r>
              <a:rPr kumimoji="0" sz="1800" b="1" i="0" u="none" strike="noStrike" kern="1200" cap="none" spc="-5" normalizeH="0" baseline="0" noProof="0" dirty="0">
                <a:ln>
                  <a:noFill/>
                </a:ln>
                <a:solidFill>
                  <a:srgbClr val="000099"/>
                </a:solidFill>
                <a:effectLst/>
                <a:uLnTx/>
                <a:uFillTx/>
                <a:latin typeface="Arial"/>
                <a:ea typeface="+mn-ea"/>
                <a:cs typeface="Arial"/>
              </a:rPr>
              <a:t>INC.</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35"/>
              </a:spcBef>
              <a:spcAft>
                <a:spcPts val="0"/>
              </a:spcAft>
              <a:buClrTx/>
              <a:buSzTx/>
              <a:buFontTx/>
              <a:buNone/>
              <a:tabLst/>
              <a:defRPr/>
            </a:pPr>
            <a:endParaRPr kumimoji="0" sz="1850" b="0" i="0" u="none" strike="noStrike" kern="1200" cap="none" spc="0" normalizeH="0" baseline="0" noProof="0">
              <a:ln>
                <a:noFill/>
              </a:ln>
              <a:solidFill>
                <a:prstClr val="black"/>
              </a:solidFill>
              <a:effectLst/>
              <a:uLnTx/>
              <a:uFillTx/>
              <a:latin typeface="Arial"/>
              <a:ea typeface="+mn-ea"/>
              <a:cs typeface="Arial"/>
            </a:endParaRPr>
          </a:p>
          <a:p>
            <a:pPr marL="291465" marR="281940" lvl="0" indent="-635"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10" normalizeH="0" baseline="0" noProof="0" dirty="0">
                <a:ln>
                  <a:noFill/>
                </a:ln>
                <a:solidFill>
                  <a:srgbClr val="000099"/>
                </a:solidFill>
                <a:effectLst/>
                <a:uLnTx/>
                <a:uFillTx/>
                <a:latin typeface="Arial"/>
                <a:ea typeface="+mn-ea"/>
                <a:cs typeface="Arial"/>
              </a:rPr>
              <a:t>5961 </a:t>
            </a:r>
            <a:r>
              <a:rPr kumimoji="0" sz="1800" b="1" i="0" u="none" strike="noStrike" kern="1200" cap="none" spc="-5" normalizeH="0" baseline="0" noProof="0" dirty="0">
                <a:ln>
                  <a:noFill/>
                </a:ln>
                <a:solidFill>
                  <a:srgbClr val="000099"/>
                </a:solidFill>
                <a:effectLst/>
                <a:uLnTx/>
                <a:uFillTx/>
                <a:latin typeface="Arial"/>
                <a:ea typeface="+mn-ea"/>
                <a:cs typeface="Arial"/>
              </a:rPr>
              <a:t>COUNTY </a:t>
            </a:r>
            <a:r>
              <a:rPr kumimoji="0" sz="1800" b="1" i="0" u="none" strike="noStrike" kern="1200" cap="none" spc="-15" normalizeH="0" baseline="0" noProof="0" dirty="0">
                <a:ln>
                  <a:noFill/>
                </a:ln>
                <a:solidFill>
                  <a:srgbClr val="000099"/>
                </a:solidFill>
                <a:effectLst/>
                <a:uLnTx/>
                <a:uFillTx/>
                <a:latin typeface="Arial"/>
                <a:ea typeface="+mn-ea"/>
                <a:cs typeface="Arial"/>
              </a:rPr>
              <a:t>ROAD </a:t>
            </a:r>
            <a:r>
              <a:rPr kumimoji="0" sz="1800" b="1" i="0" u="none" strike="noStrike" kern="1200" cap="none" spc="-10" normalizeH="0" baseline="0" noProof="0" dirty="0">
                <a:ln>
                  <a:noFill/>
                </a:ln>
                <a:solidFill>
                  <a:srgbClr val="000099"/>
                </a:solidFill>
                <a:effectLst/>
                <a:uLnTx/>
                <a:uFillTx/>
                <a:latin typeface="Arial"/>
                <a:ea typeface="+mn-ea"/>
                <a:cs typeface="Arial"/>
              </a:rPr>
              <a:t>34  TOWNSHIP </a:t>
            </a:r>
            <a:r>
              <a:rPr kumimoji="0" sz="1800" b="1" i="0" u="none" strike="noStrike" kern="1200" cap="none" spc="0" normalizeH="0" baseline="0" noProof="0" dirty="0">
                <a:ln>
                  <a:noFill/>
                </a:ln>
                <a:solidFill>
                  <a:srgbClr val="000099"/>
                </a:solidFill>
                <a:effectLst/>
                <a:uLnTx/>
                <a:uFillTx/>
                <a:latin typeface="Arial"/>
                <a:ea typeface="+mn-ea"/>
                <a:cs typeface="Arial"/>
              </a:rPr>
              <a:t>of </a:t>
            </a:r>
            <a:r>
              <a:rPr kumimoji="0" sz="1800" b="1" i="0" u="none" strike="noStrike" kern="1200" cap="none" spc="-5" normalizeH="0" baseline="0" noProof="0" dirty="0">
                <a:ln>
                  <a:noFill/>
                </a:ln>
                <a:solidFill>
                  <a:srgbClr val="000099"/>
                </a:solidFill>
                <a:effectLst/>
                <a:uLnTx/>
                <a:uFillTx/>
                <a:latin typeface="Arial"/>
                <a:ea typeface="+mn-ea"/>
                <a:cs typeface="Arial"/>
              </a:rPr>
              <a:t>SOUTH</a:t>
            </a:r>
            <a:r>
              <a:rPr kumimoji="0" sz="1800" b="1" i="0" u="none" strike="noStrike" kern="1200" cap="none" spc="-60" normalizeH="0" baseline="0" noProof="0" dirty="0">
                <a:ln>
                  <a:noFill/>
                </a:ln>
                <a:solidFill>
                  <a:srgbClr val="000099"/>
                </a:solidFill>
                <a:effectLst/>
                <a:uLnTx/>
                <a:uFillTx/>
                <a:latin typeface="Arial"/>
                <a:ea typeface="+mn-ea"/>
                <a:cs typeface="Arial"/>
              </a:rPr>
              <a:t> </a:t>
            </a:r>
            <a:r>
              <a:rPr kumimoji="0" sz="1800" b="1" i="0" u="none" strike="noStrike" kern="1200" cap="none" spc="-20" normalizeH="0" baseline="0" noProof="0" dirty="0">
                <a:ln>
                  <a:noFill/>
                </a:ln>
                <a:solidFill>
                  <a:srgbClr val="000099"/>
                </a:solidFill>
                <a:effectLst/>
                <a:uLnTx/>
                <a:uFillTx/>
                <a:latin typeface="Arial"/>
                <a:ea typeface="+mn-ea"/>
                <a:cs typeface="Arial"/>
              </a:rPr>
              <a:t>GLENGARRY</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1850" b="0" i="0" u="none" strike="noStrike" kern="1200" cap="none" spc="0" normalizeH="0" baseline="0" noProof="0">
              <a:ln>
                <a:noFill/>
              </a:ln>
              <a:solidFill>
                <a:prstClr val="black"/>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10" normalizeH="0" baseline="0" noProof="0" dirty="0">
                <a:ln>
                  <a:noFill/>
                </a:ln>
                <a:solidFill>
                  <a:srgbClr val="000099"/>
                </a:solidFill>
                <a:effectLst/>
                <a:uLnTx/>
                <a:uFillTx/>
                <a:latin typeface="Arial"/>
                <a:ea typeface="+mn-ea"/>
                <a:cs typeface="Arial"/>
              </a:rPr>
              <a:t>TOWN </a:t>
            </a:r>
            <a:r>
              <a:rPr kumimoji="0" sz="1800" b="1" i="0" u="none" strike="noStrike" kern="1200" cap="none" spc="-5" normalizeH="0" baseline="0" noProof="0" dirty="0">
                <a:ln>
                  <a:noFill/>
                </a:ln>
                <a:solidFill>
                  <a:srgbClr val="000099"/>
                </a:solidFill>
                <a:effectLst/>
                <a:uLnTx/>
                <a:uFillTx/>
                <a:latin typeface="Arial"/>
                <a:ea typeface="+mn-ea"/>
                <a:cs typeface="Arial"/>
              </a:rPr>
              <a:t>FILES: </a:t>
            </a:r>
            <a:r>
              <a:rPr kumimoji="0" sz="1800" b="1" i="0" u="none" strike="noStrike" kern="1200" cap="none" spc="-30" normalizeH="0" baseline="0" noProof="0" dirty="0">
                <a:ln>
                  <a:noFill/>
                </a:ln>
                <a:solidFill>
                  <a:srgbClr val="000099"/>
                </a:solidFill>
                <a:effectLst/>
                <a:uLnTx/>
                <a:uFillTx/>
                <a:latin typeface="Arial"/>
                <a:ea typeface="+mn-ea"/>
                <a:cs typeface="Arial"/>
              </a:rPr>
              <a:t>ZBLW-11-25 </a:t>
            </a:r>
            <a:r>
              <a:rPr kumimoji="0" sz="1800" b="1" i="0" u="none" strike="noStrike" kern="1200" cap="none" spc="0" normalizeH="0" baseline="0" noProof="0" dirty="0">
                <a:ln>
                  <a:noFill/>
                </a:ln>
                <a:solidFill>
                  <a:srgbClr val="000099"/>
                </a:solidFill>
                <a:effectLst/>
                <a:uLnTx/>
                <a:uFillTx/>
                <a:latin typeface="Arial"/>
                <a:ea typeface="+mn-ea"/>
                <a:cs typeface="Arial"/>
              </a:rPr>
              <a:t>&amp;</a:t>
            </a:r>
            <a:r>
              <a:rPr kumimoji="0" sz="1800" b="1" i="0" u="none" strike="noStrike" kern="1200" cap="none" spc="15" normalizeH="0" baseline="0" noProof="0" dirty="0">
                <a:ln>
                  <a:noFill/>
                </a:ln>
                <a:solidFill>
                  <a:srgbClr val="000099"/>
                </a:solidFill>
                <a:effectLst/>
                <a:uLnTx/>
                <a:uFillTx/>
                <a:latin typeface="Arial"/>
                <a:ea typeface="+mn-ea"/>
                <a:cs typeface="Arial"/>
              </a:rPr>
              <a:t> </a:t>
            </a:r>
            <a:r>
              <a:rPr kumimoji="0" sz="1800" b="1" i="0" u="none" strike="noStrike" kern="1200" cap="none" spc="-20" normalizeH="0" baseline="0" noProof="0" dirty="0">
                <a:ln>
                  <a:noFill/>
                </a:ln>
                <a:solidFill>
                  <a:srgbClr val="000099"/>
                </a:solidFill>
                <a:effectLst/>
                <a:uLnTx/>
                <a:uFillTx/>
                <a:latin typeface="Arial"/>
                <a:ea typeface="+mn-ea"/>
                <a:cs typeface="Arial"/>
              </a:rPr>
              <a:t>ZBLW-12-25</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p:nvPr/>
        </p:nvSpPr>
        <p:spPr>
          <a:xfrm>
            <a:off x="6327673" y="5901537"/>
            <a:ext cx="2356053" cy="85603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37091" y="513556"/>
            <a:ext cx="3868420" cy="391160"/>
          </a:xfrm>
          <a:prstGeom prst="rect">
            <a:avLst/>
          </a:prstGeom>
        </p:spPr>
        <p:txBody>
          <a:bodyPr vert="horz" wrap="square" lIns="0" tIns="12700" rIns="0" bIns="0" rtlCol="0">
            <a:spAutoFit/>
          </a:bodyPr>
          <a:lstStyle/>
          <a:p>
            <a:pPr marL="12700">
              <a:lnSpc>
                <a:spcPct val="100000"/>
              </a:lnSpc>
              <a:spcBef>
                <a:spcPts val="100"/>
              </a:spcBef>
            </a:pPr>
            <a:r>
              <a:rPr sz="2400" spc="-10" dirty="0"/>
              <a:t>SURROUNDING</a:t>
            </a:r>
            <a:r>
              <a:rPr sz="2400" spc="25" dirty="0"/>
              <a:t> </a:t>
            </a:r>
            <a:r>
              <a:rPr sz="2400" spc="-10" dirty="0"/>
              <a:t>CONTEXT</a:t>
            </a:r>
            <a:endParaRPr sz="2400"/>
          </a:p>
        </p:txBody>
      </p:sp>
      <p:sp>
        <p:nvSpPr>
          <p:cNvPr id="3" name="object 3"/>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p:nvPr/>
        </p:nvSpPr>
        <p:spPr>
          <a:xfrm>
            <a:off x="939342" y="1049426"/>
            <a:ext cx="7265314" cy="5178593"/>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4524866" y="2859463"/>
            <a:ext cx="370840" cy="245110"/>
          </a:xfrm>
          <a:custGeom>
            <a:avLst/>
            <a:gdLst/>
            <a:ahLst/>
            <a:cxnLst/>
            <a:rect l="l" t="t" r="r" b="b"/>
            <a:pathLst>
              <a:path w="370839" h="245110">
                <a:moveTo>
                  <a:pt x="0" y="0"/>
                </a:moveTo>
                <a:lnTo>
                  <a:pt x="370789" y="3136"/>
                </a:lnTo>
                <a:lnTo>
                  <a:pt x="370789" y="245097"/>
                </a:lnTo>
                <a:lnTo>
                  <a:pt x="6286" y="241960"/>
                </a:lnTo>
                <a:lnTo>
                  <a:pt x="0" y="0"/>
                </a:lnTo>
                <a:close/>
              </a:path>
            </a:pathLst>
          </a:custGeom>
          <a:ln w="25400">
            <a:solidFill>
              <a:srgbClr val="C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4600575" y="2488196"/>
            <a:ext cx="1288415" cy="215900"/>
          </a:xfrm>
          <a:prstGeom prst="rect">
            <a:avLst/>
          </a:prstGeom>
          <a:solidFill>
            <a:srgbClr val="FFFFFF"/>
          </a:solidFill>
        </p:spPr>
        <p:txBody>
          <a:bodyPr vert="horz" wrap="square" lIns="0" tIns="43180" rIns="0" bIns="0" rtlCol="0">
            <a:spAutoFit/>
          </a:bodyPr>
          <a:lstStyle/>
          <a:p>
            <a:pPr marL="97790" marR="0" lvl="0" indent="0" algn="l" defTabSz="914400" rtl="0" eaLnBrk="1" fontAlgn="auto" latinLnBrk="0" hangingPunct="1">
              <a:lnSpc>
                <a:spcPct val="100000"/>
              </a:lnSpc>
              <a:spcBef>
                <a:spcPts val="340"/>
              </a:spcBef>
              <a:spcAft>
                <a:spcPts val="0"/>
              </a:spcAft>
              <a:buClrTx/>
              <a:buSzTx/>
              <a:buFontTx/>
              <a:buNone/>
              <a:tabLst/>
              <a:defRPr/>
            </a:pPr>
            <a:r>
              <a:rPr kumimoji="0" sz="800" b="0" i="0" u="none" strike="noStrike" kern="1200" cap="none" spc="0" normalizeH="0" baseline="0" noProof="0" dirty="0">
                <a:ln>
                  <a:noFill/>
                </a:ln>
                <a:solidFill>
                  <a:prstClr val="black"/>
                </a:solidFill>
                <a:effectLst/>
                <a:uLnTx/>
                <a:uFillTx/>
                <a:latin typeface="Arial"/>
                <a:ea typeface="+mn-ea"/>
                <a:cs typeface="Arial"/>
              </a:rPr>
              <a:t>CONCESSION ROAD</a:t>
            </a:r>
            <a:r>
              <a:rPr kumimoji="0" sz="800" b="0" i="0" u="none" strike="noStrike" kern="1200" cap="none" spc="-65" normalizeH="0" baseline="0" noProof="0" dirty="0">
                <a:ln>
                  <a:noFill/>
                </a:ln>
                <a:solidFill>
                  <a:prstClr val="black"/>
                </a:solidFill>
                <a:effectLst/>
                <a:uLnTx/>
                <a:uFillTx/>
                <a:latin typeface="Arial"/>
                <a:ea typeface="+mn-ea"/>
                <a:cs typeface="Arial"/>
              </a:rPr>
              <a:t> </a:t>
            </a:r>
            <a:r>
              <a:rPr kumimoji="0" sz="800" b="0" i="0" u="none" strike="noStrike" kern="1200" cap="none" spc="0" normalizeH="0" baseline="0" noProof="0" dirty="0">
                <a:ln>
                  <a:noFill/>
                </a:ln>
                <a:solidFill>
                  <a:prstClr val="black"/>
                </a:solidFill>
                <a:effectLst/>
                <a:uLnTx/>
                <a:uFillTx/>
                <a:latin typeface="Arial"/>
                <a:ea typeface="+mn-ea"/>
                <a:cs typeface="Arial"/>
              </a:rPr>
              <a:t>1</a:t>
            </a:r>
            <a:endParaRPr kumimoji="0" sz="800" b="0" i="0" u="none" strike="noStrike" kern="1200" cap="none" spc="0" normalizeH="0" baseline="0" noProof="0">
              <a:ln>
                <a:noFill/>
              </a:ln>
              <a:solidFill>
                <a:prstClr val="black"/>
              </a:solidFill>
              <a:effectLst/>
              <a:uLnTx/>
              <a:uFillTx/>
              <a:latin typeface="Arial"/>
              <a:ea typeface="+mn-ea"/>
              <a:cs typeface="Arial"/>
            </a:endParaRPr>
          </a:p>
        </p:txBody>
      </p:sp>
      <p:sp>
        <p:nvSpPr>
          <p:cNvPr id="10" name="object 10"/>
          <p:cNvSpPr/>
          <p:nvPr/>
        </p:nvSpPr>
        <p:spPr>
          <a:xfrm>
            <a:off x="4280852" y="3067011"/>
            <a:ext cx="215900" cy="1143635"/>
          </a:xfrm>
          <a:custGeom>
            <a:avLst/>
            <a:gdLst/>
            <a:ahLst/>
            <a:cxnLst/>
            <a:rect l="l" t="t" r="r" b="b"/>
            <a:pathLst>
              <a:path w="215900" h="1143635">
                <a:moveTo>
                  <a:pt x="0" y="0"/>
                </a:moveTo>
                <a:lnTo>
                  <a:pt x="215442" y="0"/>
                </a:lnTo>
                <a:lnTo>
                  <a:pt x="215442" y="1143419"/>
                </a:lnTo>
                <a:lnTo>
                  <a:pt x="0" y="1143419"/>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txBox="1"/>
          <p:nvPr/>
        </p:nvSpPr>
        <p:spPr>
          <a:xfrm>
            <a:off x="4320491" y="3181036"/>
            <a:ext cx="139700" cy="917575"/>
          </a:xfrm>
          <a:prstGeom prst="rect">
            <a:avLst/>
          </a:prstGeom>
        </p:spPr>
        <p:txBody>
          <a:bodyPr vert="vert270" wrap="square" lIns="0" tIns="3175" rIns="0" bIns="0" rtlCol="0">
            <a:spAutoFit/>
          </a:bodyPr>
          <a:lstStyle/>
          <a:p>
            <a:pPr marL="12700" marR="0" lvl="0" indent="0" algn="l" defTabSz="914400" rtl="0" eaLnBrk="1" fontAlgn="auto" latinLnBrk="0" hangingPunct="1">
              <a:lnSpc>
                <a:spcPct val="100000"/>
              </a:lnSpc>
              <a:spcBef>
                <a:spcPts val="25"/>
              </a:spcBef>
              <a:spcAft>
                <a:spcPts val="0"/>
              </a:spcAft>
              <a:buClrTx/>
              <a:buSzTx/>
              <a:buFontTx/>
              <a:buNone/>
              <a:tabLst/>
              <a:defRPr/>
            </a:pPr>
            <a:r>
              <a:rPr kumimoji="0" sz="800" b="0" i="0" u="none" strike="noStrike" kern="1200" cap="none" spc="-5" normalizeH="0" baseline="0" noProof="0" dirty="0">
                <a:ln>
                  <a:noFill/>
                </a:ln>
                <a:solidFill>
                  <a:prstClr val="black"/>
                </a:solidFill>
                <a:effectLst/>
                <a:uLnTx/>
                <a:uFillTx/>
                <a:latin typeface="Arial"/>
                <a:ea typeface="+mn-ea"/>
                <a:cs typeface="Arial"/>
              </a:rPr>
              <a:t>COUNTY </a:t>
            </a:r>
            <a:r>
              <a:rPr kumimoji="0" sz="800" b="0" i="0" u="none" strike="noStrike" kern="1200" cap="none" spc="0" normalizeH="0" baseline="0" noProof="0" dirty="0">
                <a:ln>
                  <a:noFill/>
                </a:ln>
                <a:solidFill>
                  <a:prstClr val="black"/>
                </a:solidFill>
                <a:effectLst/>
                <a:uLnTx/>
                <a:uFillTx/>
                <a:latin typeface="Arial"/>
                <a:ea typeface="+mn-ea"/>
                <a:cs typeface="Arial"/>
              </a:rPr>
              <a:t>ROAD</a:t>
            </a:r>
            <a:r>
              <a:rPr kumimoji="0" sz="800" b="0" i="0" u="none" strike="noStrike" kern="1200" cap="none" spc="-65" normalizeH="0" baseline="0" noProof="0" dirty="0">
                <a:ln>
                  <a:noFill/>
                </a:ln>
                <a:solidFill>
                  <a:prstClr val="black"/>
                </a:solidFill>
                <a:effectLst/>
                <a:uLnTx/>
                <a:uFillTx/>
                <a:latin typeface="Arial"/>
                <a:ea typeface="+mn-ea"/>
                <a:cs typeface="Arial"/>
              </a:rPr>
              <a:t> </a:t>
            </a:r>
            <a:r>
              <a:rPr kumimoji="0" sz="800" b="0" i="0" u="none" strike="noStrike" kern="1200" cap="none" spc="-5" normalizeH="0" baseline="0" noProof="0" dirty="0">
                <a:ln>
                  <a:noFill/>
                </a:ln>
                <a:solidFill>
                  <a:prstClr val="black"/>
                </a:solidFill>
                <a:effectLst/>
                <a:uLnTx/>
                <a:uFillTx/>
                <a:latin typeface="Arial"/>
                <a:ea typeface="+mn-ea"/>
                <a:cs typeface="Arial"/>
              </a:rPr>
              <a:t>34</a:t>
            </a:r>
            <a:endParaRPr kumimoji="0" sz="800" b="0" i="0" u="none" strike="noStrike" kern="1200" cap="none" spc="0" normalizeH="0" baseline="0" noProof="0">
              <a:ln>
                <a:noFill/>
              </a:ln>
              <a:solidFill>
                <a:prstClr val="black"/>
              </a:solidFill>
              <a:effectLst/>
              <a:uLnTx/>
              <a:uFillTx/>
              <a:latin typeface="Arial"/>
              <a:ea typeface="+mn-ea"/>
              <a:cs typeface="Arial"/>
            </a:endParaRPr>
          </a:p>
        </p:txBody>
      </p:sp>
      <p:sp>
        <p:nvSpPr>
          <p:cNvPr id="12" name="object 12"/>
          <p:cNvSpPr txBox="1"/>
          <p:nvPr/>
        </p:nvSpPr>
        <p:spPr>
          <a:xfrm>
            <a:off x="4610100" y="1086802"/>
            <a:ext cx="1288415" cy="215900"/>
          </a:xfrm>
          <a:prstGeom prst="rect">
            <a:avLst/>
          </a:prstGeom>
          <a:solidFill>
            <a:srgbClr val="FFFFFF"/>
          </a:solidFill>
        </p:spPr>
        <p:txBody>
          <a:bodyPr vert="horz" wrap="square" lIns="0" tIns="43180" rIns="0" bIns="0" rtlCol="0">
            <a:spAutoFit/>
          </a:bodyPr>
          <a:lstStyle/>
          <a:p>
            <a:pPr marL="97790" marR="0" lvl="0" indent="0" algn="l" defTabSz="914400" rtl="0" eaLnBrk="1" fontAlgn="auto" latinLnBrk="0" hangingPunct="1">
              <a:lnSpc>
                <a:spcPct val="100000"/>
              </a:lnSpc>
              <a:spcBef>
                <a:spcPts val="340"/>
              </a:spcBef>
              <a:spcAft>
                <a:spcPts val="0"/>
              </a:spcAft>
              <a:buClrTx/>
              <a:buSzTx/>
              <a:buFontTx/>
              <a:buNone/>
              <a:tabLst/>
              <a:defRPr/>
            </a:pPr>
            <a:r>
              <a:rPr kumimoji="0" sz="800" b="0" i="0" u="none" strike="noStrike" kern="1200" cap="none" spc="0" normalizeH="0" baseline="0" noProof="0" dirty="0">
                <a:ln>
                  <a:noFill/>
                </a:ln>
                <a:solidFill>
                  <a:prstClr val="black"/>
                </a:solidFill>
                <a:effectLst/>
                <a:uLnTx/>
                <a:uFillTx/>
                <a:latin typeface="Arial"/>
                <a:ea typeface="+mn-ea"/>
                <a:cs typeface="Arial"/>
              </a:rPr>
              <a:t>CONCESSION ROAD</a:t>
            </a:r>
            <a:r>
              <a:rPr kumimoji="0" sz="800" b="0" i="0" u="none" strike="noStrike" kern="1200" cap="none" spc="-65" normalizeH="0" baseline="0" noProof="0" dirty="0">
                <a:ln>
                  <a:noFill/>
                </a:ln>
                <a:solidFill>
                  <a:prstClr val="black"/>
                </a:solidFill>
                <a:effectLst/>
                <a:uLnTx/>
                <a:uFillTx/>
                <a:latin typeface="Arial"/>
                <a:ea typeface="+mn-ea"/>
                <a:cs typeface="Arial"/>
              </a:rPr>
              <a:t> </a:t>
            </a:r>
            <a:r>
              <a:rPr kumimoji="0" sz="800" b="0" i="0" u="none" strike="noStrike" kern="1200" cap="none" spc="0" normalizeH="0" baseline="0" noProof="0" dirty="0">
                <a:ln>
                  <a:noFill/>
                </a:ln>
                <a:solidFill>
                  <a:prstClr val="black"/>
                </a:solidFill>
                <a:effectLst/>
                <a:uLnTx/>
                <a:uFillTx/>
                <a:latin typeface="Arial"/>
                <a:ea typeface="+mn-ea"/>
                <a:cs typeface="Arial"/>
              </a:rPr>
              <a:t>2</a:t>
            </a:r>
            <a:endParaRPr kumimoji="0" sz="800"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txBox="1"/>
          <p:nvPr/>
        </p:nvSpPr>
        <p:spPr>
          <a:xfrm>
            <a:off x="2819400" y="4419600"/>
            <a:ext cx="881380" cy="215900"/>
          </a:xfrm>
          <a:prstGeom prst="rect">
            <a:avLst/>
          </a:prstGeom>
          <a:solidFill>
            <a:srgbClr val="FFFFFF"/>
          </a:solidFill>
        </p:spPr>
        <p:txBody>
          <a:bodyPr vert="horz" wrap="square" lIns="0" tIns="43180" rIns="0" bIns="0" rtlCol="0">
            <a:spAutoFit/>
          </a:bodyPr>
          <a:lstStyle/>
          <a:p>
            <a:pPr marL="103505" marR="0" lvl="0" indent="0" algn="l" defTabSz="914400" rtl="0" eaLnBrk="1" fontAlgn="auto" latinLnBrk="0" hangingPunct="1">
              <a:lnSpc>
                <a:spcPct val="100000"/>
              </a:lnSpc>
              <a:spcBef>
                <a:spcPts val="340"/>
              </a:spcBef>
              <a:spcAft>
                <a:spcPts val="0"/>
              </a:spcAft>
              <a:buClrTx/>
              <a:buSzTx/>
              <a:buFontTx/>
              <a:buNone/>
              <a:tabLst/>
              <a:defRPr/>
            </a:pPr>
            <a:r>
              <a:rPr kumimoji="0" sz="800" b="0" i="0" u="none" strike="noStrike" kern="1200" cap="none" spc="0" normalizeH="0" baseline="0" noProof="0" dirty="0">
                <a:ln>
                  <a:noFill/>
                </a:ln>
                <a:solidFill>
                  <a:prstClr val="black"/>
                </a:solidFill>
                <a:effectLst/>
                <a:uLnTx/>
                <a:uFillTx/>
                <a:latin typeface="Arial"/>
                <a:ea typeface="+mn-ea"/>
                <a:cs typeface="Arial"/>
              </a:rPr>
              <a:t>PINE</a:t>
            </a:r>
            <a:r>
              <a:rPr kumimoji="0" sz="800" b="0" i="0" u="none" strike="noStrike" kern="1200" cap="none" spc="-25" normalizeH="0" baseline="0" noProof="0" dirty="0">
                <a:ln>
                  <a:noFill/>
                </a:ln>
                <a:solidFill>
                  <a:prstClr val="black"/>
                </a:solidFill>
                <a:effectLst/>
                <a:uLnTx/>
                <a:uFillTx/>
                <a:latin typeface="Arial"/>
                <a:ea typeface="+mn-ea"/>
                <a:cs typeface="Arial"/>
              </a:rPr>
              <a:t> </a:t>
            </a:r>
            <a:r>
              <a:rPr kumimoji="0" sz="800" b="0" i="0" u="none" strike="noStrike" kern="1200" cap="none" spc="0" normalizeH="0" baseline="0" noProof="0" dirty="0">
                <a:ln>
                  <a:noFill/>
                </a:ln>
                <a:solidFill>
                  <a:prstClr val="black"/>
                </a:solidFill>
                <a:effectLst/>
                <a:uLnTx/>
                <a:uFillTx/>
                <a:latin typeface="Arial"/>
                <a:ea typeface="+mn-ea"/>
                <a:cs typeface="Arial"/>
              </a:rPr>
              <a:t>STREET</a:t>
            </a:r>
            <a:endParaRPr kumimoji="0" sz="800" b="0" i="0" u="none" strike="noStrike" kern="1200" cap="none" spc="0" normalizeH="0" baseline="0" noProof="0">
              <a:ln>
                <a:noFill/>
              </a:ln>
              <a:solidFill>
                <a:prstClr val="black"/>
              </a:solidFill>
              <a:effectLst/>
              <a:uLnTx/>
              <a:uFillTx/>
              <a:latin typeface="Arial"/>
              <a:ea typeface="+mn-ea"/>
              <a:cs typeface="Arial"/>
            </a:endParaRPr>
          </a:p>
        </p:txBody>
      </p:sp>
      <p:sp>
        <p:nvSpPr>
          <p:cNvPr id="14" name="object 14"/>
          <p:cNvSpPr/>
          <p:nvPr/>
        </p:nvSpPr>
        <p:spPr>
          <a:xfrm>
            <a:off x="4967145" y="5282191"/>
            <a:ext cx="931544" cy="526415"/>
          </a:xfrm>
          <a:custGeom>
            <a:avLst/>
            <a:gdLst/>
            <a:ahLst/>
            <a:cxnLst/>
            <a:rect l="l" t="t" r="r" b="b"/>
            <a:pathLst>
              <a:path w="931545" h="526414">
                <a:moveTo>
                  <a:pt x="854697" y="0"/>
                </a:moveTo>
                <a:lnTo>
                  <a:pt x="0" y="325005"/>
                </a:lnTo>
                <a:lnTo>
                  <a:pt x="76581" y="526376"/>
                </a:lnTo>
                <a:lnTo>
                  <a:pt x="931265" y="201371"/>
                </a:lnTo>
                <a:lnTo>
                  <a:pt x="85469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5107692" y="5610069"/>
            <a:ext cx="79578" cy="88696"/>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5177326" y="5396926"/>
            <a:ext cx="570230" cy="275590"/>
          </a:xfrm>
          <a:custGeom>
            <a:avLst/>
            <a:gdLst/>
            <a:ahLst/>
            <a:cxnLst/>
            <a:rect l="l" t="t" r="r" b="b"/>
            <a:pathLst>
              <a:path w="570229" h="275589">
                <a:moveTo>
                  <a:pt x="9042" y="203606"/>
                </a:moveTo>
                <a:lnTo>
                  <a:pt x="0" y="207048"/>
                </a:lnTo>
                <a:lnTo>
                  <a:pt x="25984" y="275361"/>
                </a:lnTo>
                <a:lnTo>
                  <a:pt x="35026" y="271919"/>
                </a:lnTo>
                <a:lnTo>
                  <a:pt x="9042" y="203606"/>
                </a:lnTo>
                <a:close/>
              </a:path>
              <a:path w="570229" h="275589">
                <a:moveTo>
                  <a:pt x="66725" y="181254"/>
                </a:moveTo>
                <a:lnTo>
                  <a:pt x="34048" y="205663"/>
                </a:lnTo>
                <a:lnTo>
                  <a:pt x="32867" y="219303"/>
                </a:lnTo>
                <a:lnTo>
                  <a:pt x="33832" y="226047"/>
                </a:lnTo>
                <a:lnTo>
                  <a:pt x="58064" y="256273"/>
                </a:lnTo>
                <a:lnTo>
                  <a:pt x="71221" y="257848"/>
                </a:lnTo>
                <a:lnTo>
                  <a:pt x="77863" y="256971"/>
                </a:lnTo>
                <a:lnTo>
                  <a:pt x="89547" y="252526"/>
                </a:lnTo>
                <a:lnTo>
                  <a:pt x="94056" y="249783"/>
                </a:lnTo>
                <a:lnTo>
                  <a:pt x="95173" y="248793"/>
                </a:lnTo>
                <a:lnTo>
                  <a:pt x="71818" y="248793"/>
                </a:lnTo>
                <a:lnTo>
                  <a:pt x="62293" y="247865"/>
                </a:lnTo>
                <a:lnTo>
                  <a:pt x="42771" y="217004"/>
                </a:lnTo>
                <a:lnTo>
                  <a:pt x="42938" y="210997"/>
                </a:lnTo>
                <a:lnTo>
                  <a:pt x="66814" y="189839"/>
                </a:lnTo>
                <a:lnTo>
                  <a:pt x="89975" y="189839"/>
                </a:lnTo>
                <a:lnTo>
                  <a:pt x="89750" y="189522"/>
                </a:lnTo>
                <a:lnTo>
                  <a:pt x="86613" y="186448"/>
                </a:lnTo>
                <a:lnTo>
                  <a:pt x="79895" y="182460"/>
                </a:lnTo>
                <a:lnTo>
                  <a:pt x="75920" y="181419"/>
                </a:lnTo>
                <a:lnTo>
                  <a:pt x="66725" y="181254"/>
                </a:lnTo>
                <a:close/>
              </a:path>
              <a:path w="570229" h="275589">
                <a:moveTo>
                  <a:pt x="103507" y="219062"/>
                </a:moveTo>
                <a:lnTo>
                  <a:pt x="93370" y="219062"/>
                </a:lnTo>
                <a:lnTo>
                  <a:pt x="98209" y="231787"/>
                </a:lnTo>
                <a:lnTo>
                  <a:pt x="96939" y="234226"/>
                </a:lnTo>
                <a:lnTo>
                  <a:pt x="71818" y="248793"/>
                </a:lnTo>
                <a:lnTo>
                  <a:pt x="95173" y="248793"/>
                </a:lnTo>
                <a:lnTo>
                  <a:pt x="102133" y="242620"/>
                </a:lnTo>
                <a:lnTo>
                  <a:pt x="105714" y="238213"/>
                </a:lnTo>
                <a:lnTo>
                  <a:pt x="108800" y="232981"/>
                </a:lnTo>
                <a:lnTo>
                  <a:pt x="103507" y="219062"/>
                </a:lnTo>
                <a:close/>
              </a:path>
              <a:path w="570229" h="275589">
                <a:moveTo>
                  <a:pt x="108927" y="165620"/>
                </a:moveTo>
                <a:lnTo>
                  <a:pt x="99885" y="169062"/>
                </a:lnTo>
                <a:lnTo>
                  <a:pt x="125869" y="237375"/>
                </a:lnTo>
                <a:lnTo>
                  <a:pt x="134899" y="233946"/>
                </a:lnTo>
                <a:lnTo>
                  <a:pt x="122656" y="201739"/>
                </a:lnTo>
                <a:lnTo>
                  <a:pt x="143868" y="193675"/>
                </a:lnTo>
                <a:lnTo>
                  <a:pt x="119595" y="193675"/>
                </a:lnTo>
                <a:lnTo>
                  <a:pt x="108927" y="165620"/>
                </a:lnTo>
                <a:close/>
              </a:path>
              <a:path w="570229" h="275589">
                <a:moveTo>
                  <a:pt x="99161" y="207632"/>
                </a:moveTo>
                <a:lnTo>
                  <a:pt x="70243" y="218681"/>
                </a:lnTo>
                <a:lnTo>
                  <a:pt x="73291" y="226707"/>
                </a:lnTo>
                <a:lnTo>
                  <a:pt x="93370" y="219062"/>
                </a:lnTo>
                <a:lnTo>
                  <a:pt x="103507" y="219062"/>
                </a:lnTo>
                <a:lnTo>
                  <a:pt x="99161" y="207632"/>
                </a:lnTo>
                <a:close/>
              </a:path>
              <a:path w="570229" h="275589">
                <a:moveTo>
                  <a:pt x="168516" y="188239"/>
                </a:moveTo>
                <a:lnTo>
                  <a:pt x="158165" y="188239"/>
                </a:lnTo>
                <a:lnTo>
                  <a:pt x="170421" y="220433"/>
                </a:lnTo>
                <a:lnTo>
                  <a:pt x="179450" y="217004"/>
                </a:lnTo>
                <a:lnTo>
                  <a:pt x="168516" y="188239"/>
                </a:lnTo>
                <a:close/>
              </a:path>
              <a:path w="570229" h="275589">
                <a:moveTo>
                  <a:pt x="171056" y="141998"/>
                </a:moveTo>
                <a:lnTo>
                  <a:pt x="161785" y="145529"/>
                </a:lnTo>
                <a:lnTo>
                  <a:pt x="205892" y="206946"/>
                </a:lnTo>
                <a:lnTo>
                  <a:pt x="215112" y="203441"/>
                </a:lnTo>
                <a:lnTo>
                  <a:pt x="214403" y="195719"/>
                </a:lnTo>
                <a:lnTo>
                  <a:pt x="206679" y="195719"/>
                </a:lnTo>
                <a:lnTo>
                  <a:pt x="204114" y="191389"/>
                </a:lnTo>
                <a:lnTo>
                  <a:pt x="201383" y="187096"/>
                </a:lnTo>
                <a:lnTo>
                  <a:pt x="197418" y="181254"/>
                </a:lnTo>
                <a:lnTo>
                  <a:pt x="171056" y="141998"/>
                </a:lnTo>
                <a:close/>
              </a:path>
              <a:path w="570229" h="275589">
                <a:moveTo>
                  <a:pt x="89975" y="189839"/>
                </a:moveTo>
                <a:lnTo>
                  <a:pt x="66814" y="189839"/>
                </a:lnTo>
                <a:lnTo>
                  <a:pt x="73380" y="190080"/>
                </a:lnTo>
                <a:lnTo>
                  <a:pt x="76161" y="190855"/>
                </a:lnTo>
                <a:lnTo>
                  <a:pt x="80721" y="193675"/>
                </a:lnTo>
                <a:lnTo>
                  <a:pt x="83032" y="195922"/>
                </a:lnTo>
                <a:lnTo>
                  <a:pt x="85382" y="199009"/>
                </a:lnTo>
                <a:lnTo>
                  <a:pt x="92684" y="193675"/>
                </a:lnTo>
                <a:lnTo>
                  <a:pt x="89975" y="189839"/>
                </a:lnTo>
                <a:close/>
              </a:path>
              <a:path w="570229" h="275589">
                <a:moveTo>
                  <a:pt x="211315" y="126682"/>
                </a:moveTo>
                <a:lnTo>
                  <a:pt x="200418" y="130835"/>
                </a:lnTo>
                <a:lnTo>
                  <a:pt x="205066" y="183146"/>
                </a:lnTo>
                <a:lnTo>
                  <a:pt x="206679" y="195719"/>
                </a:lnTo>
                <a:lnTo>
                  <a:pt x="214403" y="195719"/>
                </a:lnTo>
                <a:lnTo>
                  <a:pt x="209600" y="143433"/>
                </a:lnTo>
                <a:lnTo>
                  <a:pt x="209231" y="140411"/>
                </a:lnTo>
                <a:lnTo>
                  <a:pt x="208775" y="137096"/>
                </a:lnTo>
                <a:lnTo>
                  <a:pt x="219055" y="137096"/>
                </a:lnTo>
                <a:lnTo>
                  <a:pt x="211315" y="126682"/>
                </a:lnTo>
                <a:close/>
              </a:path>
              <a:path w="570229" h="275589">
                <a:moveTo>
                  <a:pt x="153479" y="148678"/>
                </a:moveTo>
                <a:lnTo>
                  <a:pt x="144437" y="152120"/>
                </a:lnTo>
                <a:lnTo>
                  <a:pt x="155105" y="180174"/>
                </a:lnTo>
                <a:lnTo>
                  <a:pt x="119595" y="193675"/>
                </a:lnTo>
                <a:lnTo>
                  <a:pt x="143868" y="193675"/>
                </a:lnTo>
                <a:lnTo>
                  <a:pt x="158165" y="188239"/>
                </a:lnTo>
                <a:lnTo>
                  <a:pt x="168516" y="188239"/>
                </a:lnTo>
                <a:lnTo>
                  <a:pt x="153479" y="148678"/>
                </a:lnTo>
                <a:close/>
              </a:path>
              <a:path w="570229" h="275589">
                <a:moveTo>
                  <a:pt x="219055" y="137096"/>
                </a:moveTo>
                <a:lnTo>
                  <a:pt x="208775" y="137096"/>
                </a:lnTo>
                <a:lnTo>
                  <a:pt x="209372" y="138010"/>
                </a:lnTo>
                <a:lnTo>
                  <a:pt x="211174" y="140512"/>
                </a:lnTo>
                <a:lnTo>
                  <a:pt x="248157" y="190881"/>
                </a:lnTo>
                <a:lnTo>
                  <a:pt x="256870" y="187566"/>
                </a:lnTo>
                <a:lnTo>
                  <a:pt x="256117" y="179717"/>
                </a:lnTo>
                <a:lnTo>
                  <a:pt x="248767" y="179717"/>
                </a:lnTo>
                <a:lnTo>
                  <a:pt x="245631" y="174317"/>
                </a:lnTo>
                <a:lnTo>
                  <a:pt x="242166" y="168821"/>
                </a:lnTo>
                <a:lnTo>
                  <a:pt x="238373" y="163229"/>
                </a:lnTo>
                <a:lnTo>
                  <a:pt x="234251" y="157543"/>
                </a:lnTo>
                <a:lnTo>
                  <a:pt x="219055" y="137096"/>
                </a:lnTo>
                <a:close/>
              </a:path>
              <a:path w="570229" h="275589">
                <a:moveTo>
                  <a:pt x="249631" y="112115"/>
                </a:moveTo>
                <a:lnTo>
                  <a:pt x="240537" y="115582"/>
                </a:lnTo>
                <a:lnTo>
                  <a:pt x="246519" y="163550"/>
                </a:lnTo>
                <a:lnTo>
                  <a:pt x="247243" y="169672"/>
                </a:lnTo>
                <a:lnTo>
                  <a:pt x="247992" y="175056"/>
                </a:lnTo>
                <a:lnTo>
                  <a:pt x="248767" y="179717"/>
                </a:lnTo>
                <a:lnTo>
                  <a:pt x="256117" y="179717"/>
                </a:lnTo>
                <a:lnTo>
                  <a:pt x="249631" y="112115"/>
                </a:lnTo>
                <a:close/>
              </a:path>
              <a:path w="570229" h="275589">
                <a:moveTo>
                  <a:pt x="289051" y="97129"/>
                </a:moveTo>
                <a:lnTo>
                  <a:pt x="279311" y="100838"/>
                </a:lnTo>
                <a:lnTo>
                  <a:pt x="279044" y="179133"/>
                </a:lnTo>
                <a:lnTo>
                  <a:pt x="288645" y="175475"/>
                </a:lnTo>
                <a:lnTo>
                  <a:pt x="288289" y="151930"/>
                </a:lnTo>
                <a:lnTo>
                  <a:pt x="310237" y="143586"/>
                </a:lnTo>
                <a:lnTo>
                  <a:pt x="288099" y="143586"/>
                </a:lnTo>
                <a:lnTo>
                  <a:pt x="287972" y="120688"/>
                </a:lnTo>
                <a:lnTo>
                  <a:pt x="287910" y="115646"/>
                </a:lnTo>
                <a:lnTo>
                  <a:pt x="287489" y="110947"/>
                </a:lnTo>
                <a:lnTo>
                  <a:pt x="286702" y="106235"/>
                </a:lnTo>
                <a:lnTo>
                  <a:pt x="297566" y="106235"/>
                </a:lnTo>
                <a:lnTo>
                  <a:pt x="289051" y="97129"/>
                </a:lnTo>
                <a:close/>
              </a:path>
              <a:path w="570229" h="275589">
                <a:moveTo>
                  <a:pt x="330139" y="141071"/>
                </a:moveTo>
                <a:lnTo>
                  <a:pt x="316852" y="141071"/>
                </a:lnTo>
                <a:lnTo>
                  <a:pt x="332689" y="158737"/>
                </a:lnTo>
                <a:lnTo>
                  <a:pt x="342988" y="154813"/>
                </a:lnTo>
                <a:lnTo>
                  <a:pt x="330139" y="141071"/>
                </a:lnTo>
                <a:close/>
              </a:path>
              <a:path w="570229" h="275589">
                <a:moveTo>
                  <a:pt x="328587" y="82092"/>
                </a:moveTo>
                <a:lnTo>
                  <a:pt x="317588" y="86283"/>
                </a:lnTo>
                <a:lnTo>
                  <a:pt x="358901" y="115646"/>
                </a:lnTo>
                <a:lnTo>
                  <a:pt x="369900" y="144589"/>
                </a:lnTo>
                <a:lnTo>
                  <a:pt x="378942" y="141147"/>
                </a:lnTo>
                <a:lnTo>
                  <a:pt x="367931" y="112204"/>
                </a:lnTo>
                <a:lnTo>
                  <a:pt x="369344" y="106489"/>
                </a:lnTo>
                <a:lnTo>
                  <a:pt x="361226" y="106489"/>
                </a:lnTo>
                <a:lnTo>
                  <a:pt x="357619" y="103454"/>
                </a:lnTo>
                <a:lnTo>
                  <a:pt x="353834" y="100482"/>
                </a:lnTo>
                <a:lnTo>
                  <a:pt x="349273" y="97129"/>
                </a:lnTo>
                <a:lnTo>
                  <a:pt x="328587" y="82092"/>
                </a:lnTo>
                <a:close/>
              </a:path>
              <a:path w="570229" h="275589">
                <a:moveTo>
                  <a:pt x="297566" y="106235"/>
                </a:moveTo>
                <a:lnTo>
                  <a:pt x="286702" y="106235"/>
                </a:lnTo>
                <a:lnTo>
                  <a:pt x="289153" y="109537"/>
                </a:lnTo>
                <a:lnTo>
                  <a:pt x="292569" y="113639"/>
                </a:lnTo>
                <a:lnTo>
                  <a:pt x="311251" y="134772"/>
                </a:lnTo>
                <a:lnTo>
                  <a:pt x="288099" y="143586"/>
                </a:lnTo>
                <a:lnTo>
                  <a:pt x="310237" y="143586"/>
                </a:lnTo>
                <a:lnTo>
                  <a:pt x="316852" y="141071"/>
                </a:lnTo>
                <a:lnTo>
                  <a:pt x="330139" y="141071"/>
                </a:lnTo>
                <a:lnTo>
                  <a:pt x="297566" y="106235"/>
                </a:lnTo>
                <a:close/>
              </a:path>
              <a:path w="570229" h="275589">
                <a:moveTo>
                  <a:pt x="380225" y="62458"/>
                </a:moveTo>
                <a:lnTo>
                  <a:pt x="362799" y="97574"/>
                </a:lnTo>
                <a:lnTo>
                  <a:pt x="361226" y="106489"/>
                </a:lnTo>
                <a:lnTo>
                  <a:pt x="369344" y="106489"/>
                </a:lnTo>
                <a:lnTo>
                  <a:pt x="380225" y="62458"/>
                </a:lnTo>
                <a:close/>
              </a:path>
              <a:path w="570229" h="275589">
                <a:moveTo>
                  <a:pt x="462994" y="94107"/>
                </a:moveTo>
                <a:lnTo>
                  <a:pt x="453389" y="94107"/>
                </a:lnTo>
                <a:lnTo>
                  <a:pt x="459612" y="110464"/>
                </a:lnTo>
                <a:lnTo>
                  <a:pt x="467994" y="107276"/>
                </a:lnTo>
                <a:lnTo>
                  <a:pt x="462994" y="94107"/>
                </a:lnTo>
                <a:close/>
              </a:path>
              <a:path w="570229" h="275589">
                <a:moveTo>
                  <a:pt x="442023" y="38963"/>
                </a:moveTo>
                <a:lnTo>
                  <a:pt x="435165" y="41567"/>
                </a:lnTo>
                <a:lnTo>
                  <a:pt x="420827" y="97688"/>
                </a:lnTo>
                <a:lnTo>
                  <a:pt x="423748" y="105384"/>
                </a:lnTo>
                <a:lnTo>
                  <a:pt x="452221" y="94551"/>
                </a:lnTo>
                <a:lnTo>
                  <a:pt x="429082" y="94551"/>
                </a:lnTo>
                <a:lnTo>
                  <a:pt x="438746" y="55626"/>
                </a:lnTo>
                <a:lnTo>
                  <a:pt x="448356" y="55626"/>
                </a:lnTo>
                <a:lnTo>
                  <a:pt x="442023" y="38963"/>
                </a:lnTo>
                <a:close/>
              </a:path>
              <a:path w="570229" h="275589">
                <a:moveTo>
                  <a:pt x="488784" y="21704"/>
                </a:moveTo>
                <a:lnTo>
                  <a:pt x="467486" y="40957"/>
                </a:lnTo>
                <a:lnTo>
                  <a:pt x="467906" y="52070"/>
                </a:lnTo>
                <a:lnTo>
                  <a:pt x="485101" y="88353"/>
                </a:lnTo>
                <a:lnTo>
                  <a:pt x="501561" y="95846"/>
                </a:lnTo>
                <a:lnTo>
                  <a:pt x="513143" y="91440"/>
                </a:lnTo>
                <a:lnTo>
                  <a:pt x="516775" y="88531"/>
                </a:lnTo>
                <a:lnTo>
                  <a:pt x="517132" y="87909"/>
                </a:lnTo>
                <a:lnTo>
                  <a:pt x="501675" y="87909"/>
                </a:lnTo>
                <a:lnTo>
                  <a:pt x="497725" y="87287"/>
                </a:lnTo>
                <a:lnTo>
                  <a:pt x="476927" y="49087"/>
                </a:lnTo>
                <a:lnTo>
                  <a:pt x="476338" y="43466"/>
                </a:lnTo>
                <a:lnTo>
                  <a:pt x="476796" y="38963"/>
                </a:lnTo>
                <a:lnTo>
                  <a:pt x="477862" y="34823"/>
                </a:lnTo>
                <a:lnTo>
                  <a:pt x="480313" y="32029"/>
                </a:lnTo>
                <a:lnTo>
                  <a:pt x="488073" y="29070"/>
                </a:lnTo>
                <a:lnTo>
                  <a:pt x="505255" y="29070"/>
                </a:lnTo>
                <a:lnTo>
                  <a:pt x="504240" y="28003"/>
                </a:lnTo>
                <a:lnTo>
                  <a:pt x="498525" y="23812"/>
                </a:lnTo>
                <a:lnTo>
                  <a:pt x="495426" y="22555"/>
                </a:lnTo>
                <a:lnTo>
                  <a:pt x="488784" y="21704"/>
                </a:lnTo>
                <a:close/>
              </a:path>
              <a:path w="570229" h="275589">
                <a:moveTo>
                  <a:pt x="448356" y="55626"/>
                </a:moveTo>
                <a:lnTo>
                  <a:pt x="438746" y="55626"/>
                </a:lnTo>
                <a:lnTo>
                  <a:pt x="450468" y="86423"/>
                </a:lnTo>
                <a:lnTo>
                  <a:pt x="429082" y="94551"/>
                </a:lnTo>
                <a:lnTo>
                  <a:pt x="452221" y="94551"/>
                </a:lnTo>
                <a:lnTo>
                  <a:pt x="453389" y="94107"/>
                </a:lnTo>
                <a:lnTo>
                  <a:pt x="462994" y="94107"/>
                </a:lnTo>
                <a:lnTo>
                  <a:pt x="461784" y="90919"/>
                </a:lnTo>
                <a:lnTo>
                  <a:pt x="471004" y="87414"/>
                </a:lnTo>
                <a:lnTo>
                  <a:pt x="469416" y="83235"/>
                </a:lnTo>
                <a:lnTo>
                  <a:pt x="458850" y="83235"/>
                </a:lnTo>
                <a:lnTo>
                  <a:pt x="448356" y="55626"/>
                </a:lnTo>
                <a:close/>
              </a:path>
              <a:path w="570229" h="275589">
                <a:moveTo>
                  <a:pt x="505255" y="29070"/>
                </a:moveTo>
                <a:lnTo>
                  <a:pt x="488073" y="29070"/>
                </a:lnTo>
                <a:lnTo>
                  <a:pt x="492048" y="29679"/>
                </a:lnTo>
                <a:lnTo>
                  <a:pt x="500113" y="35077"/>
                </a:lnTo>
                <a:lnTo>
                  <a:pt x="504266" y="42049"/>
                </a:lnTo>
                <a:lnTo>
                  <a:pt x="512800" y="64477"/>
                </a:lnTo>
                <a:lnTo>
                  <a:pt x="514324" y="72440"/>
                </a:lnTo>
                <a:lnTo>
                  <a:pt x="511911" y="81889"/>
                </a:lnTo>
                <a:lnTo>
                  <a:pt x="509371" y="84988"/>
                </a:lnTo>
                <a:lnTo>
                  <a:pt x="501675" y="87909"/>
                </a:lnTo>
                <a:lnTo>
                  <a:pt x="517132" y="87909"/>
                </a:lnTo>
                <a:lnTo>
                  <a:pt x="521284" y="80657"/>
                </a:lnTo>
                <a:lnTo>
                  <a:pt x="522300" y="75920"/>
                </a:lnTo>
                <a:lnTo>
                  <a:pt x="521855" y="64820"/>
                </a:lnTo>
                <a:lnTo>
                  <a:pt x="520217" y="58039"/>
                </a:lnTo>
                <a:lnTo>
                  <a:pt x="514591" y="43243"/>
                </a:lnTo>
                <a:lnTo>
                  <a:pt x="512025" y="38061"/>
                </a:lnTo>
                <a:lnTo>
                  <a:pt x="506945" y="30848"/>
                </a:lnTo>
                <a:lnTo>
                  <a:pt x="505255" y="29070"/>
                </a:lnTo>
                <a:close/>
              </a:path>
              <a:path w="570229" h="275589">
                <a:moveTo>
                  <a:pt x="468083" y="79730"/>
                </a:moveTo>
                <a:lnTo>
                  <a:pt x="458850" y="83235"/>
                </a:lnTo>
                <a:lnTo>
                  <a:pt x="469416" y="83235"/>
                </a:lnTo>
                <a:lnTo>
                  <a:pt x="468083" y="79730"/>
                </a:lnTo>
                <a:close/>
              </a:path>
              <a:path w="570229" h="275589">
                <a:moveTo>
                  <a:pt x="550623" y="18338"/>
                </a:moveTo>
                <a:lnTo>
                  <a:pt x="541019" y="18338"/>
                </a:lnTo>
                <a:lnTo>
                  <a:pt x="561340" y="71780"/>
                </a:lnTo>
                <a:lnTo>
                  <a:pt x="569734" y="68592"/>
                </a:lnTo>
                <a:lnTo>
                  <a:pt x="550623" y="18338"/>
                </a:lnTo>
                <a:close/>
              </a:path>
              <a:path w="570229" h="275589">
                <a:moveTo>
                  <a:pt x="543648" y="0"/>
                </a:moveTo>
                <a:lnTo>
                  <a:pt x="538238" y="2057"/>
                </a:lnTo>
                <a:lnTo>
                  <a:pt x="537895" y="5562"/>
                </a:lnTo>
                <a:lnTo>
                  <a:pt x="536574" y="9550"/>
                </a:lnTo>
                <a:lnTo>
                  <a:pt x="531939" y="18491"/>
                </a:lnTo>
                <a:lnTo>
                  <a:pt x="528853" y="22733"/>
                </a:lnTo>
                <a:lnTo>
                  <a:pt x="525005" y="26720"/>
                </a:lnTo>
                <a:lnTo>
                  <a:pt x="528078" y="34823"/>
                </a:lnTo>
                <a:lnTo>
                  <a:pt x="541019" y="18338"/>
                </a:lnTo>
                <a:lnTo>
                  <a:pt x="550623" y="18338"/>
                </a:lnTo>
                <a:lnTo>
                  <a:pt x="54364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65</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18" name="object 18"/>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19" name="object 19"/>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66147" y="513556"/>
            <a:ext cx="2211705" cy="391160"/>
          </a:xfrm>
          <a:prstGeom prst="rect">
            <a:avLst/>
          </a:prstGeom>
        </p:spPr>
        <p:txBody>
          <a:bodyPr vert="horz" wrap="square" lIns="0" tIns="12700" rIns="0" bIns="0" rtlCol="0">
            <a:spAutoFit/>
          </a:bodyPr>
          <a:lstStyle/>
          <a:p>
            <a:pPr marL="12700">
              <a:lnSpc>
                <a:spcPct val="100000"/>
              </a:lnSpc>
              <a:spcBef>
                <a:spcPts val="100"/>
              </a:spcBef>
            </a:pPr>
            <a:r>
              <a:rPr sz="2400" spc="-5" dirty="0"/>
              <a:t>SUBJECT</a:t>
            </a:r>
            <a:r>
              <a:rPr sz="2400" spc="-40" dirty="0"/>
              <a:t> </a:t>
            </a:r>
            <a:r>
              <a:rPr sz="2400" spc="-5" dirty="0"/>
              <a:t>SITE</a:t>
            </a:r>
            <a:endParaRPr sz="2400"/>
          </a:p>
        </p:txBody>
      </p:sp>
      <p:sp>
        <p:nvSpPr>
          <p:cNvPr id="3" name="object 3"/>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247000" y="1023378"/>
            <a:ext cx="6649999" cy="5091557"/>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txBox="1"/>
          <p:nvPr/>
        </p:nvSpPr>
        <p:spPr>
          <a:xfrm>
            <a:off x="4419600" y="1524000"/>
            <a:ext cx="2155825" cy="325755"/>
          </a:xfrm>
          <a:prstGeom prst="rect">
            <a:avLst/>
          </a:prstGeom>
          <a:solidFill>
            <a:srgbClr val="FFFFFF"/>
          </a:solidFill>
        </p:spPr>
        <p:txBody>
          <a:bodyPr vert="horz" wrap="square" lIns="0" tIns="40640" rIns="0" bIns="0" rtlCol="0">
            <a:spAutoFit/>
          </a:bodyPr>
          <a:lstStyle/>
          <a:p>
            <a:pPr marL="259079" marR="0" lvl="0" indent="0" algn="l" defTabSz="914400" rtl="0" eaLnBrk="1" fontAlgn="auto" latinLnBrk="0" hangingPunct="1">
              <a:lnSpc>
                <a:spcPct val="100000"/>
              </a:lnSpc>
              <a:spcBef>
                <a:spcPts val="32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Arial"/>
                <a:ea typeface="+mn-ea"/>
                <a:cs typeface="Arial"/>
              </a:rPr>
              <a:t>CONCESSION ROAD</a:t>
            </a:r>
            <a:r>
              <a:rPr kumimoji="0" sz="1200" b="0" i="0" u="none" strike="noStrike" kern="1200" cap="none" spc="-30"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1</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8" name="object 8"/>
          <p:cNvSpPr/>
          <p:nvPr/>
        </p:nvSpPr>
        <p:spPr>
          <a:xfrm>
            <a:off x="2345664" y="3008210"/>
            <a:ext cx="325755" cy="1800225"/>
          </a:xfrm>
          <a:custGeom>
            <a:avLst/>
            <a:gdLst/>
            <a:ahLst/>
            <a:cxnLst/>
            <a:rect l="l" t="t" r="r" b="b"/>
            <a:pathLst>
              <a:path w="325755" h="1800225">
                <a:moveTo>
                  <a:pt x="0" y="0"/>
                </a:moveTo>
                <a:lnTo>
                  <a:pt x="325488" y="0"/>
                </a:lnTo>
                <a:lnTo>
                  <a:pt x="325488" y="1799729"/>
                </a:lnTo>
                <a:lnTo>
                  <a:pt x="0" y="1799729"/>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1231125" y="1007503"/>
            <a:ext cx="6682105" cy="5123815"/>
          </a:xfrm>
          <a:prstGeom prst="rect">
            <a:avLst/>
          </a:prstGeom>
          <a:ln w="31750">
            <a:solidFill>
              <a:srgbClr val="000099"/>
            </a:solidFill>
          </a:ln>
        </p:spPr>
        <p:txBody>
          <a:bodyPr vert="vert270"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1400" b="0" i="0" u="none" strike="noStrike" kern="1200" cap="none" spc="0" normalizeH="0" baseline="0" noProof="0">
              <a:ln>
                <a:noFill/>
              </a:ln>
              <a:solidFill>
                <a:prstClr val="black"/>
              </a:solidFill>
              <a:effectLst/>
              <a:uLnTx/>
              <a:uFillTx/>
              <a:latin typeface="Times New Roman"/>
              <a:ea typeface="+mn-ea"/>
              <a:cs typeface="Times New Roman"/>
            </a:endParaRPr>
          </a:p>
          <a:p>
            <a:pPr marL="155321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Arial"/>
                <a:ea typeface="+mn-ea"/>
                <a:cs typeface="Arial"/>
              </a:rPr>
              <a:t>COUNTY ROAD</a:t>
            </a:r>
            <a:r>
              <a:rPr kumimoji="0" sz="1200" b="0" i="0" u="none" strike="noStrike" kern="1200" cap="none" spc="-35" normalizeH="0" baseline="0" noProof="0" dirty="0">
                <a:ln>
                  <a:noFill/>
                </a:ln>
                <a:solidFill>
                  <a:prstClr val="black"/>
                </a:solidFill>
                <a:effectLst/>
                <a:uLnTx/>
                <a:uFillTx/>
                <a:latin typeface="Arial"/>
                <a:ea typeface="+mn-ea"/>
                <a:cs typeface="Arial"/>
              </a:rPr>
              <a:t> </a:t>
            </a:r>
            <a:r>
              <a:rPr kumimoji="0" sz="1200" b="0" i="0" u="none" strike="noStrike" kern="1200" cap="none" spc="0" normalizeH="0" baseline="0" noProof="0" dirty="0">
                <a:ln>
                  <a:noFill/>
                </a:ln>
                <a:solidFill>
                  <a:prstClr val="black"/>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66</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12" name="object 12"/>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13" name="object 13"/>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sp>
        <p:nvSpPr>
          <p:cNvPr id="10" name="object 10"/>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97432" y="501476"/>
            <a:ext cx="7722870" cy="636270"/>
          </a:xfrm>
          <a:prstGeom prst="rect">
            <a:avLst/>
          </a:prstGeom>
        </p:spPr>
        <p:txBody>
          <a:bodyPr vert="horz" wrap="square" lIns="0" tIns="13335" rIns="0" bIns="0" rtlCol="0">
            <a:spAutoFit/>
          </a:bodyPr>
          <a:lstStyle/>
          <a:p>
            <a:pPr marL="12700" marR="5080" indent="847725">
              <a:lnSpc>
                <a:spcPct val="100000"/>
              </a:lnSpc>
              <a:spcBef>
                <a:spcPts val="105"/>
              </a:spcBef>
            </a:pPr>
            <a:r>
              <a:rPr sz="2000" dirty="0"/>
              <a:t>COUNTIES </a:t>
            </a:r>
            <a:r>
              <a:rPr sz="2000" spc="-5" dirty="0"/>
              <a:t>of </a:t>
            </a:r>
            <a:r>
              <a:rPr sz="2000" spc="-10" dirty="0"/>
              <a:t>STORMONT-DUNDAS-GLENGARRY  </a:t>
            </a:r>
            <a:r>
              <a:rPr sz="2000" spc="-5" dirty="0"/>
              <a:t>OFFICIAL </a:t>
            </a:r>
            <a:r>
              <a:rPr sz="2000" dirty="0"/>
              <a:t>PLAN LAND USE SCHEDULE &amp; CONSTRAINTS</a:t>
            </a:r>
            <a:r>
              <a:rPr sz="2000" spc="-145" dirty="0"/>
              <a:t> </a:t>
            </a:r>
            <a:r>
              <a:rPr sz="2000" dirty="0"/>
              <a:t>PLAN</a:t>
            </a:r>
            <a:endParaRPr sz="2000"/>
          </a:p>
        </p:txBody>
      </p:sp>
      <p:sp>
        <p:nvSpPr>
          <p:cNvPr id="3" name="object 3"/>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p:nvPr/>
        </p:nvSpPr>
        <p:spPr>
          <a:xfrm>
            <a:off x="484123" y="4088551"/>
            <a:ext cx="171513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heavy" strike="noStrike" kern="1200" cap="none" spc="-5" normalizeH="0" baseline="0" noProof="0" dirty="0">
                <a:ln>
                  <a:noFill/>
                </a:ln>
                <a:solidFill>
                  <a:prstClr val="black"/>
                </a:solidFill>
                <a:effectLst/>
                <a:uLnTx/>
                <a:uFill>
                  <a:solidFill>
                    <a:srgbClr val="000000"/>
                  </a:solidFill>
                </a:uFill>
                <a:latin typeface="Arial"/>
                <a:ea typeface="+mn-ea"/>
                <a:cs typeface="Arial"/>
              </a:rPr>
              <a:t>Schedule </a:t>
            </a:r>
            <a:r>
              <a:rPr kumimoji="0" sz="1200" b="1" i="0" u="heavy" strike="noStrike" kern="1200" cap="none" spc="-15" normalizeH="0" baseline="0" noProof="0" dirty="0">
                <a:ln>
                  <a:noFill/>
                </a:ln>
                <a:solidFill>
                  <a:prstClr val="black"/>
                </a:solidFill>
                <a:effectLst/>
                <a:uLnTx/>
                <a:uFill>
                  <a:solidFill>
                    <a:srgbClr val="000000"/>
                  </a:solidFill>
                </a:uFill>
                <a:latin typeface="Arial"/>
                <a:ea typeface="+mn-ea"/>
                <a:cs typeface="Arial"/>
              </a:rPr>
              <a:t>A6</a:t>
            </a:r>
            <a:r>
              <a:rPr kumimoji="0" sz="1200" b="1" i="0" u="none" strike="noStrike" kern="1200" cap="none" spc="-1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Land</a:t>
            </a:r>
            <a:r>
              <a:rPr kumimoji="0" sz="1200" b="1" i="0" u="none" strike="noStrike" kern="1200" cap="none" spc="-3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Use</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8" name="object 8"/>
          <p:cNvSpPr/>
          <p:nvPr/>
        </p:nvSpPr>
        <p:spPr>
          <a:xfrm>
            <a:off x="492023" y="4343768"/>
            <a:ext cx="1751459" cy="38290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504964" y="1265224"/>
            <a:ext cx="3958252" cy="2714154"/>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397979" y="4690706"/>
            <a:ext cx="3102417" cy="414692"/>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1681733" y="2052205"/>
            <a:ext cx="855980" cy="671830"/>
          </a:xfrm>
          <a:custGeom>
            <a:avLst/>
            <a:gdLst/>
            <a:ahLst/>
            <a:cxnLst/>
            <a:rect l="l" t="t" r="r" b="b"/>
            <a:pathLst>
              <a:path w="855980" h="671830">
                <a:moveTo>
                  <a:pt x="0" y="0"/>
                </a:moveTo>
                <a:lnTo>
                  <a:pt x="855840" y="0"/>
                </a:lnTo>
                <a:lnTo>
                  <a:pt x="855840" y="671512"/>
                </a:lnTo>
                <a:lnTo>
                  <a:pt x="0" y="671512"/>
                </a:lnTo>
                <a:lnTo>
                  <a:pt x="0" y="0"/>
                </a:lnTo>
                <a:close/>
              </a:path>
            </a:pathLst>
          </a:custGeom>
          <a:ln w="635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txBox="1"/>
          <p:nvPr/>
        </p:nvSpPr>
        <p:spPr>
          <a:xfrm>
            <a:off x="489089" y="1249349"/>
            <a:ext cx="3990340" cy="2746375"/>
          </a:xfrm>
          <a:prstGeom prst="rect">
            <a:avLst/>
          </a:prstGeom>
          <a:ln w="31750">
            <a:solidFill>
              <a:srgbClr val="0000CC"/>
            </a:solidFill>
          </a:ln>
        </p:spPr>
        <p:txBody>
          <a:bodyPr vert="vert270"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5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5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2100" b="0" i="0" u="none" strike="noStrike" kern="1200" cap="none" spc="0" normalizeH="0" baseline="0" noProof="0">
              <a:ln>
                <a:noFill/>
              </a:ln>
              <a:solidFill>
                <a:prstClr val="black"/>
              </a:solidFill>
              <a:effectLst/>
              <a:uLnTx/>
              <a:uFillTx/>
              <a:latin typeface="Times New Roman"/>
              <a:ea typeface="+mn-ea"/>
              <a:cs typeface="Times New Roman"/>
            </a:endParaRPr>
          </a:p>
          <a:p>
            <a:pPr marL="49403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COUNTY ROAD</a:t>
            </a:r>
            <a:r>
              <a:rPr kumimoji="0" sz="1400" b="0" i="0" u="none" strike="noStrike" kern="1200" cap="none" spc="-2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34</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p:nvPr/>
        </p:nvSpPr>
        <p:spPr>
          <a:xfrm>
            <a:off x="4637125" y="4325010"/>
            <a:ext cx="1703400" cy="364998"/>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4675022" y="1266421"/>
            <a:ext cx="3994797" cy="2679339"/>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4637119" y="4676847"/>
            <a:ext cx="1556213" cy="352339"/>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5808675" y="2183041"/>
            <a:ext cx="864235" cy="664845"/>
          </a:xfrm>
          <a:custGeom>
            <a:avLst/>
            <a:gdLst/>
            <a:ahLst/>
            <a:cxnLst/>
            <a:rect l="l" t="t" r="r" b="b"/>
            <a:pathLst>
              <a:path w="864234" h="664844">
                <a:moveTo>
                  <a:pt x="0" y="0"/>
                </a:moveTo>
                <a:lnTo>
                  <a:pt x="863739" y="0"/>
                </a:lnTo>
                <a:lnTo>
                  <a:pt x="863739" y="664273"/>
                </a:lnTo>
                <a:lnTo>
                  <a:pt x="0" y="664273"/>
                </a:lnTo>
                <a:lnTo>
                  <a:pt x="0" y="0"/>
                </a:lnTo>
                <a:close/>
              </a:path>
            </a:pathLst>
          </a:custGeom>
          <a:ln w="635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txBox="1"/>
          <p:nvPr/>
        </p:nvSpPr>
        <p:spPr>
          <a:xfrm>
            <a:off x="4659134" y="1250543"/>
            <a:ext cx="4027170" cy="2717165"/>
          </a:xfrm>
          <a:prstGeom prst="rect">
            <a:avLst/>
          </a:prstGeom>
          <a:ln w="31750">
            <a:solidFill>
              <a:srgbClr val="0000CC"/>
            </a:solidFill>
          </a:ln>
        </p:spPr>
        <p:txBody>
          <a:bodyPr vert="vert270"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5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5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500" b="0" i="0" u="none" strike="noStrike" kern="1200" cap="none" spc="0" normalizeH="0" baseline="0" noProof="0">
              <a:ln>
                <a:noFill/>
              </a:ln>
              <a:solidFill>
                <a:prstClr val="black"/>
              </a:solidFill>
              <a:effectLst/>
              <a:uLnTx/>
              <a:uFillTx/>
              <a:latin typeface="Times New Roman"/>
              <a:ea typeface="+mn-ea"/>
              <a:cs typeface="Times New Roman"/>
            </a:endParaRPr>
          </a:p>
          <a:p>
            <a:pPr marL="452755" marR="0" lvl="0" indent="0" algn="l" defTabSz="914400" rtl="0" eaLnBrk="1" fontAlgn="auto" latinLnBrk="0" hangingPunct="1">
              <a:lnSpc>
                <a:spcPct val="100000"/>
              </a:lnSpc>
              <a:spcBef>
                <a:spcPts val="1095"/>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Arial"/>
                <a:ea typeface="+mn-ea"/>
                <a:cs typeface="Arial"/>
              </a:rPr>
              <a:t>COUNTY ROAD</a:t>
            </a:r>
            <a:r>
              <a:rPr kumimoji="0" sz="1400" b="0" i="0" u="none" strike="noStrike" kern="1200" cap="none" spc="-25" normalizeH="0" baseline="0" noProof="0" dirty="0">
                <a:ln>
                  <a:noFill/>
                </a:ln>
                <a:solidFill>
                  <a:prstClr val="black"/>
                </a:solidFill>
                <a:effectLst/>
                <a:uLnTx/>
                <a:uFillTx/>
                <a:latin typeface="Arial"/>
                <a:ea typeface="+mn-ea"/>
                <a:cs typeface="Arial"/>
              </a:rPr>
              <a:t> </a:t>
            </a:r>
            <a:r>
              <a:rPr kumimoji="0" sz="1400" b="0" i="0" u="none" strike="noStrike" kern="1200" cap="none" spc="-5" normalizeH="0" baseline="0" noProof="0" dirty="0">
                <a:ln>
                  <a:noFill/>
                </a:ln>
                <a:solidFill>
                  <a:prstClr val="black"/>
                </a:solidFill>
                <a:effectLst/>
                <a:uLnTx/>
                <a:uFillTx/>
                <a:latin typeface="Arial"/>
                <a:ea typeface="+mn-ea"/>
                <a:cs typeface="Arial"/>
              </a:rPr>
              <a:t>34</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67</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20" name="object 20"/>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21" name="object 21"/>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sp>
        <p:nvSpPr>
          <p:cNvPr id="18" name="object 18"/>
          <p:cNvSpPr txBox="1"/>
          <p:nvPr/>
        </p:nvSpPr>
        <p:spPr>
          <a:xfrm>
            <a:off x="4640473" y="4085790"/>
            <a:ext cx="224663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heavy" strike="noStrike" kern="1200" cap="none" spc="-5" normalizeH="0" baseline="0" noProof="0" dirty="0">
                <a:ln>
                  <a:noFill/>
                </a:ln>
                <a:solidFill>
                  <a:prstClr val="black"/>
                </a:solidFill>
                <a:effectLst/>
                <a:uLnTx/>
                <a:uFill>
                  <a:solidFill>
                    <a:srgbClr val="000000"/>
                  </a:solidFill>
                </a:uFill>
                <a:latin typeface="Arial"/>
                <a:ea typeface="+mn-ea"/>
                <a:cs typeface="Arial"/>
              </a:rPr>
              <a:t>Schedule B6</a:t>
            </a:r>
            <a:r>
              <a:rPr kumimoji="0" sz="1200" b="1" i="0" u="none" strike="noStrike" kern="1200" cap="none" spc="-5" normalizeH="0" baseline="0" noProof="0" dirty="0">
                <a:ln>
                  <a:noFill/>
                </a:ln>
                <a:solidFill>
                  <a:prstClr val="black"/>
                </a:solidFill>
                <a:effectLst/>
                <a:uLnTx/>
                <a:uFillTx/>
                <a:latin typeface="Arial"/>
                <a:ea typeface="+mn-ea"/>
                <a:cs typeface="Arial"/>
              </a:rPr>
              <a:t>: Constraints</a:t>
            </a:r>
            <a:r>
              <a:rPr kumimoji="0" sz="1200" b="1" i="0" u="none" strike="noStrike" kern="1200" cap="none" spc="-35" normalizeH="0" baseline="0" noProof="0" dirty="0">
                <a:ln>
                  <a:noFill/>
                </a:ln>
                <a:solidFill>
                  <a:prstClr val="black"/>
                </a:solidFill>
                <a:effectLst/>
                <a:uLnTx/>
                <a:uFillTx/>
                <a:latin typeface="Arial"/>
                <a:ea typeface="+mn-ea"/>
                <a:cs typeface="Arial"/>
              </a:rPr>
              <a:t> </a:t>
            </a:r>
            <a:r>
              <a:rPr kumimoji="0" sz="1200" b="1" i="0" u="none" strike="noStrike" kern="1200" cap="none" spc="0" normalizeH="0" baseline="0" noProof="0" dirty="0">
                <a:ln>
                  <a:noFill/>
                </a:ln>
                <a:solidFill>
                  <a:prstClr val="black"/>
                </a:solidFill>
                <a:effectLst/>
                <a:uLnTx/>
                <a:uFillTx/>
                <a:latin typeface="Arial"/>
                <a:ea typeface="+mn-ea"/>
                <a:cs typeface="Arial"/>
              </a:rPr>
              <a:t>Plan</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41851" y="593182"/>
            <a:ext cx="7459980" cy="330835"/>
          </a:xfrm>
          <a:prstGeom prst="rect">
            <a:avLst/>
          </a:prstGeom>
        </p:spPr>
        <p:txBody>
          <a:bodyPr vert="horz" wrap="square" lIns="0" tIns="13335" rIns="0" bIns="0" rtlCol="0">
            <a:spAutoFit/>
          </a:bodyPr>
          <a:lstStyle/>
          <a:p>
            <a:pPr marL="12700">
              <a:lnSpc>
                <a:spcPct val="100000"/>
              </a:lnSpc>
              <a:spcBef>
                <a:spcPts val="105"/>
              </a:spcBef>
            </a:pPr>
            <a:r>
              <a:rPr sz="2000" spc="-5" dirty="0"/>
              <a:t>TOWNSHIP of </a:t>
            </a:r>
            <a:r>
              <a:rPr sz="2000" dirty="0"/>
              <a:t>SOUTH </a:t>
            </a:r>
            <a:r>
              <a:rPr sz="2000" spc="-10" dirty="0"/>
              <a:t>GLENGARRY </a:t>
            </a:r>
            <a:r>
              <a:rPr sz="2000" dirty="0"/>
              <a:t>ZONING </a:t>
            </a:r>
            <a:r>
              <a:rPr sz="2000" spc="-35" dirty="0"/>
              <a:t>BY-LAW</a:t>
            </a:r>
            <a:r>
              <a:rPr sz="2000" spc="-210" dirty="0"/>
              <a:t> </a:t>
            </a:r>
            <a:r>
              <a:rPr sz="2000" dirty="0"/>
              <a:t>06-2023</a:t>
            </a:r>
            <a:endParaRPr sz="2000"/>
          </a:p>
        </p:txBody>
      </p:sp>
      <p:sp>
        <p:nvSpPr>
          <p:cNvPr id="3" name="object 3"/>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p:nvPr/>
        </p:nvSpPr>
        <p:spPr>
          <a:xfrm>
            <a:off x="609600" y="5368114"/>
            <a:ext cx="2022569" cy="450136"/>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609600" y="1039749"/>
            <a:ext cx="4114798" cy="3649217"/>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2178227" y="2065845"/>
            <a:ext cx="1364615" cy="921385"/>
          </a:xfrm>
          <a:custGeom>
            <a:avLst/>
            <a:gdLst/>
            <a:ahLst/>
            <a:cxnLst/>
            <a:rect l="l" t="t" r="r" b="b"/>
            <a:pathLst>
              <a:path w="1364614" h="921385">
                <a:moveTo>
                  <a:pt x="0" y="0"/>
                </a:moveTo>
                <a:lnTo>
                  <a:pt x="1364018" y="0"/>
                </a:lnTo>
                <a:lnTo>
                  <a:pt x="1364018" y="921042"/>
                </a:lnTo>
                <a:lnTo>
                  <a:pt x="0" y="921042"/>
                </a:lnTo>
                <a:lnTo>
                  <a:pt x="0" y="0"/>
                </a:lnTo>
                <a:close/>
              </a:path>
            </a:pathLst>
          </a:custGeom>
          <a:ln w="635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txBox="1"/>
          <p:nvPr/>
        </p:nvSpPr>
        <p:spPr>
          <a:xfrm>
            <a:off x="1814487" y="1408645"/>
            <a:ext cx="1858010" cy="305435"/>
          </a:xfrm>
          <a:prstGeom prst="rect">
            <a:avLst/>
          </a:prstGeom>
          <a:solidFill>
            <a:srgbClr val="FFFFFF"/>
          </a:solidFill>
        </p:spPr>
        <p:txBody>
          <a:bodyPr vert="horz" wrap="square" lIns="0" tIns="41910" rIns="0" bIns="0" rtlCol="0">
            <a:spAutoFit/>
          </a:bodyPr>
          <a:lstStyle/>
          <a:p>
            <a:pPr marL="248285" marR="0" lvl="0" indent="0" algn="l" defTabSz="914400" rtl="0" eaLnBrk="1" fontAlgn="auto" latinLnBrk="0" hangingPunct="1">
              <a:lnSpc>
                <a:spcPct val="100000"/>
              </a:lnSpc>
              <a:spcBef>
                <a:spcPts val="330"/>
              </a:spcBef>
              <a:spcAft>
                <a:spcPts val="0"/>
              </a:spcAft>
              <a:buClrTx/>
              <a:buSzTx/>
              <a:buFontTx/>
              <a:buNone/>
              <a:tabLst/>
              <a:defRPr/>
            </a:pPr>
            <a:r>
              <a:rPr kumimoji="0" sz="1000" b="0" i="0" u="none" strike="noStrike" kern="1200" cap="none" spc="-5" normalizeH="0" baseline="0" noProof="0" dirty="0">
                <a:ln>
                  <a:noFill/>
                </a:ln>
                <a:solidFill>
                  <a:prstClr val="black"/>
                </a:solidFill>
                <a:effectLst/>
                <a:uLnTx/>
                <a:uFillTx/>
                <a:latin typeface="Arial"/>
                <a:ea typeface="+mn-ea"/>
                <a:cs typeface="Arial"/>
              </a:rPr>
              <a:t>CONCESSION ROAD</a:t>
            </a:r>
            <a:r>
              <a:rPr kumimoji="0" sz="1000" b="0" i="0" u="none" strike="noStrike" kern="1200" cap="none" spc="5" normalizeH="0" baseline="0" noProof="0" dirty="0">
                <a:ln>
                  <a:noFill/>
                </a:ln>
                <a:solidFill>
                  <a:prstClr val="black"/>
                </a:solidFill>
                <a:effectLst/>
                <a:uLnTx/>
                <a:uFillTx/>
                <a:latin typeface="Arial"/>
                <a:ea typeface="+mn-ea"/>
                <a:cs typeface="Arial"/>
              </a:rPr>
              <a:t> </a:t>
            </a:r>
            <a:r>
              <a:rPr kumimoji="0" sz="1000" b="0" i="0" u="none" strike="noStrike" kern="1200" cap="none" spc="-5" normalizeH="0" baseline="0" noProof="0" dirty="0">
                <a:ln>
                  <a:noFill/>
                </a:ln>
                <a:solidFill>
                  <a:prstClr val="black"/>
                </a:solidFill>
                <a:effectLst/>
                <a:uLnTx/>
                <a:uFillTx/>
                <a:latin typeface="Arial"/>
                <a:ea typeface="+mn-ea"/>
                <a:cs typeface="Arial"/>
              </a:rPr>
              <a:t>1</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p:nvPr/>
        </p:nvSpPr>
        <p:spPr>
          <a:xfrm>
            <a:off x="1941918" y="3043821"/>
            <a:ext cx="294005" cy="1621790"/>
          </a:xfrm>
          <a:custGeom>
            <a:avLst/>
            <a:gdLst/>
            <a:ahLst/>
            <a:cxnLst/>
            <a:rect l="l" t="t" r="r" b="b"/>
            <a:pathLst>
              <a:path w="294005" h="1621789">
                <a:moveTo>
                  <a:pt x="0" y="0"/>
                </a:moveTo>
                <a:lnTo>
                  <a:pt x="293827" y="0"/>
                </a:lnTo>
                <a:lnTo>
                  <a:pt x="293827" y="1621650"/>
                </a:lnTo>
                <a:lnTo>
                  <a:pt x="0" y="1621650"/>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txBox="1"/>
          <p:nvPr/>
        </p:nvSpPr>
        <p:spPr>
          <a:xfrm>
            <a:off x="593725" y="1023874"/>
            <a:ext cx="4146550" cy="3681095"/>
          </a:xfrm>
          <a:prstGeom prst="rect">
            <a:avLst/>
          </a:prstGeom>
          <a:ln w="31750">
            <a:solidFill>
              <a:srgbClr val="0000CC"/>
            </a:solidFill>
          </a:ln>
        </p:spPr>
        <p:txBody>
          <a:bodyPr vert="vert270"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292100" marR="0" lvl="0" indent="0" algn="l" defTabSz="914400" rtl="0" eaLnBrk="1" fontAlgn="auto" latinLnBrk="0" hangingPunct="1">
              <a:lnSpc>
                <a:spcPct val="100000"/>
              </a:lnSpc>
              <a:spcBef>
                <a:spcPts val="825"/>
              </a:spcBef>
              <a:spcAft>
                <a:spcPts val="0"/>
              </a:spcAft>
              <a:buClrTx/>
              <a:buSzTx/>
              <a:buFontTx/>
              <a:buNone/>
              <a:tabLst/>
              <a:defRPr/>
            </a:pPr>
            <a:r>
              <a:rPr kumimoji="0" sz="1000" b="0" i="0" u="none" strike="noStrike" kern="1200" cap="none" spc="-5" normalizeH="0" baseline="0" noProof="0" dirty="0">
                <a:ln>
                  <a:noFill/>
                </a:ln>
                <a:solidFill>
                  <a:prstClr val="black"/>
                </a:solidFill>
                <a:effectLst/>
                <a:uLnTx/>
                <a:uFillTx/>
                <a:latin typeface="Arial"/>
                <a:ea typeface="+mn-ea"/>
                <a:cs typeface="Arial"/>
              </a:rPr>
              <a:t>COUNTY ROAD</a:t>
            </a:r>
            <a:r>
              <a:rPr kumimoji="0" sz="1000" b="0" i="0" u="none" strike="noStrike" kern="1200" cap="none" spc="0" normalizeH="0" baseline="0" noProof="0" dirty="0">
                <a:ln>
                  <a:noFill/>
                </a:ln>
                <a:solidFill>
                  <a:prstClr val="black"/>
                </a:solidFill>
                <a:effectLst/>
                <a:uLnTx/>
                <a:uFillTx/>
                <a:latin typeface="Arial"/>
                <a:ea typeface="+mn-ea"/>
                <a:cs typeface="Arial"/>
              </a:rPr>
              <a:t> </a:t>
            </a:r>
            <a:r>
              <a:rPr kumimoji="0" sz="1000" b="0" i="0" u="none" strike="noStrike" kern="1200" cap="none" spc="-5" normalizeH="0" baseline="0" noProof="0" dirty="0">
                <a:ln>
                  <a:noFill/>
                </a:ln>
                <a:solidFill>
                  <a:prstClr val="black"/>
                </a:solidFill>
                <a:effectLst/>
                <a:uLnTx/>
                <a:uFillTx/>
                <a:latin typeface="Arial"/>
                <a:ea typeface="+mn-ea"/>
                <a:cs typeface="Arial"/>
              </a:rPr>
              <a:t>34</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p:nvPr/>
        </p:nvSpPr>
        <p:spPr>
          <a:xfrm>
            <a:off x="5017983" y="1042234"/>
            <a:ext cx="3573367" cy="4973735"/>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txBox="1"/>
          <p:nvPr/>
        </p:nvSpPr>
        <p:spPr>
          <a:xfrm>
            <a:off x="639378" y="4798843"/>
            <a:ext cx="3133725" cy="453390"/>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15" normalizeH="0" baseline="0" noProof="0" dirty="0">
                <a:ln>
                  <a:noFill/>
                </a:ln>
                <a:solidFill>
                  <a:prstClr val="black"/>
                </a:solidFill>
                <a:effectLst/>
                <a:uLnTx/>
                <a:uFillTx/>
                <a:latin typeface="Arial"/>
                <a:ea typeface="+mn-ea"/>
                <a:cs typeface="Arial"/>
              </a:rPr>
              <a:t>Township </a:t>
            </a:r>
            <a:r>
              <a:rPr kumimoji="0" sz="1400" b="1" i="0" u="none" strike="noStrike" kern="1200" cap="none" spc="-5" normalizeH="0" baseline="0" noProof="0" dirty="0">
                <a:ln>
                  <a:noFill/>
                </a:ln>
                <a:solidFill>
                  <a:prstClr val="black"/>
                </a:solidFill>
                <a:effectLst/>
                <a:uLnTx/>
                <a:uFillTx/>
                <a:latin typeface="Arial"/>
                <a:ea typeface="+mn-ea"/>
                <a:cs typeface="Arial"/>
              </a:rPr>
              <a:t>of South Glengarry </a:t>
            </a:r>
            <a:r>
              <a:rPr kumimoji="0" sz="1400" b="1" i="0" u="none" strike="noStrike" kern="1200" cap="none" spc="-10" normalizeH="0" baseline="0" noProof="0" dirty="0">
                <a:ln>
                  <a:noFill/>
                </a:ln>
                <a:solidFill>
                  <a:prstClr val="black"/>
                </a:solidFill>
                <a:effectLst/>
                <a:uLnTx/>
                <a:uFillTx/>
                <a:latin typeface="Arial"/>
                <a:ea typeface="+mn-ea"/>
                <a:cs typeface="Arial"/>
              </a:rPr>
              <a:t>Zoning  By-law </a:t>
            </a:r>
            <a:r>
              <a:rPr kumimoji="0" sz="1400" b="1" i="0" u="none" strike="noStrike" kern="1200" cap="none" spc="-5" normalizeH="0" baseline="0" noProof="0" dirty="0">
                <a:ln>
                  <a:noFill/>
                </a:ln>
                <a:solidFill>
                  <a:prstClr val="black"/>
                </a:solidFill>
                <a:effectLst/>
                <a:uLnTx/>
                <a:uFillTx/>
                <a:latin typeface="Arial"/>
                <a:ea typeface="+mn-ea"/>
                <a:cs typeface="Arial"/>
              </a:rPr>
              <a:t>06-2023</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(Extract)</a:t>
            </a:r>
            <a:endParaRPr kumimoji="0" sz="1400" b="0" i="0" u="none" strike="noStrike" kern="1200" cap="none" spc="0" normalizeH="0" baseline="0" noProof="0">
              <a:ln>
                <a:noFill/>
              </a:ln>
              <a:solidFill>
                <a:prstClr val="black"/>
              </a:solidFill>
              <a:effectLst/>
              <a:uLnTx/>
              <a:uFillTx/>
              <a:latin typeface="Arial"/>
              <a:ea typeface="+mn-ea"/>
              <a:cs typeface="Arial"/>
            </a:endParaRPr>
          </a:p>
        </p:txBody>
      </p:sp>
      <p:sp>
        <p:nvSpPr>
          <p:cNvPr id="15" name="object 15"/>
          <p:cNvSpPr/>
          <p:nvPr/>
        </p:nvSpPr>
        <p:spPr>
          <a:xfrm>
            <a:off x="6944703" y="1614932"/>
            <a:ext cx="914400" cy="4455795"/>
          </a:xfrm>
          <a:custGeom>
            <a:avLst/>
            <a:gdLst/>
            <a:ahLst/>
            <a:cxnLst/>
            <a:rect l="l" t="t" r="r" b="b"/>
            <a:pathLst>
              <a:path w="914400" h="4455795">
                <a:moveTo>
                  <a:pt x="0" y="0"/>
                </a:moveTo>
                <a:lnTo>
                  <a:pt x="914400" y="0"/>
                </a:lnTo>
                <a:lnTo>
                  <a:pt x="914400" y="4455363"/>
                </a:lnTo>
                <a:lnTo>
                  <a:pt x="0" y="4455363"/>
                </a:lnTo>
                <a:lnTo>
                  <a:pt x="0" y="0"/>
                </a:lnTo>
                <a:close/>
              </a:path>
            </a:pathLst>
          </a:custGeom>
          <a:ln w="63500">
            <a:solidFill>
              <a:srgbClr val="FFFF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68</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17" name="object 17"/>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18" name="object 18"/>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18142" y="378316"/>
            <a:ext cx="3263265" cy="391160"/>
          </a:xfrm>
          <a:prstGeom prst="rect">
            <a:avLst/>
          </a:prstGeom>
        </p:spPr>
        <p:txBody>
          <a:bodyPr vert="horz" wrap="square" lIns="0" tIns="12700" rIns="0" bIns="0" rtlCol="0">
            <a:spAutoFit/>
          </a:bodyPr>
          <a:lstStyle/>
          <a:p>
            <a:pPr marL="12700">
              <a:lnSpc>
                <a:spcPct val="100000"/>
              </a:lnSpc>
              <a:spcBef>
                <a:spcPts val="100"/>
              </a:spcBef>
            </a:pPr>
            <a:r>
              <a:rPr sz="2400" spc="-5" dirty="0"/>
              <a:t>SITE PLAN</a:t>
            </a:r>
            <a:r>
              <a:rPr sz="2400" spc="-55" dirty="0"/>
              <a:t> </a:t>
            </a:r>
            <a:r>
              <a:rPr sz="2400" spc="-20" dirty="0"/>
              <a:t>SUMMARY</a:t>
            </a:r>
            <a:endParaRPr sz="2400" dirty="0"/>
          </a:p>
        </p:txBody>
      </p:sp>
      <p:sp>
        <p:nvSpPr>
          <p:cNvPr id="3" name="object 3"/>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p:nvPr/>
        </p:nvSpPr>
        <p:spPr>
          <a:xfrm>
            <a:off x="3292680" y="5035169"/>
            <a:ext cx="2398646" cy="1272988"/>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3267418" y="5019294"/>
            <a:ext cx="2440305" cy="1311275"/>
          </a:xfrm>
          <a:custGeom>
            <a:avLst/>
            <a:gdLst/>
            <a:ahLst/>
            <a:cxnLst/>
            <a:rect l="l" t="t" r="r" b="b"/>
            <a:pathLst>
              <a:path w="2440304" h="1311275">
                <a:moveTo>
                  <a:pt x="0" y="0"/>
                </a:moveTo>
                <a:lnTo>
                  <a:pt x="2439797" y="0"/>
                </a:lnTo>
                <a:lnTo>
                  <a:pt x="2439797" y="1311224"/>
                </a:lnTo>
                <a:lnTo>
                  <a:pt x="0" y="1311224"/>
                </a:lnTo>
                <a:lnTo>
                  <a:pt x="0" y="0"/>
                </a:lnTo>
                <a:close/>
              </a:path>
            </a:pathLst>
          </a:custGeom>
          <a:ln w="31750">
            <a:solidFill>
              <a:srgbClr val="0000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6255678" y="5036018"/>
            <a:ext cx="2408045" cy="1277237"/>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6239802" y="5015153"/>
            <a:ext cx="2440305" cy="1315720"/>
          </a:xfrm>
          <a:custGeom>
            <a:avLst/>
            <a:gdLst/>
            <a:ahLst/>
            <a:cxnLst/>
            <a:rect l="l" t="t" r="r" b="b"/>
            <a:pathLst>
              <a:path w="2440304" h="1315720">
                <a:moveTo>
                  <a:pt x="0" y="0"/>
                </a:moveTo>
                <a:lnTo>
                  <a:pt x="2439797" y="0"/>
                </a:lnTo>
                <a:lnTo>
                  <a:pt x="2439797" y="1315364"/>
                </a:lnTo>
                <a:lnTo>
                  <a:pt x="0" y="1315364"/>
                </a:lnTo>
                <a:lnTo>
                  <a:pt x="0" y="0"/>
                </a:lnTo>
                <a:close/>
              </a:path>
            </a:pathLst>
          </a:custGeom>
          <a:ln w="31750">
            <a:solidFill>
              <a:srgbClr val="0000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1305966" y="755700"/>
            <a:ext cx="6362693" cy="4211375"/>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1290091" y="739825"/>
            <a:ext cx="6394450" cy="4243705"/>
          </a:xfrm>
          <a:custGeom>
            <a:avLst/>
            <a:gdLst/>
            <a:ahLst/>
            <a:cxnLst/>
            <a:rect l="l" t="t" r="r" b="b"/>
            <a:pathLst>
              <a:path w="6394450" h="4243705">
                <a:moveTo>
                  <a:pt x="0" y="0"/>
                </a:moveTo>
                <a:lnTo>
                  <a:pt x="6394450" y="0"/>
                </a:lnTo>
                <a:lnTo>
                  <a:pt x="6394450" y="4243120"/>
                </a:lnTo>
                <a:lnTo>
                  <a:pt x="0" y="4243120"/>
                </a:lnTo>
                <a:lnTo>
                  <a:pt x="0" y="0"/>
                </a:lnTo>
                <a:close/>
              </a:path>
            </a:pathLst>
          </a:custGeom>
          <a:ln w="31750">
            <a:solidFill>
              <a:srgbClr val="0000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381000" y="5033035"/>
            <a:ext cx="2411093" cy="1283601"/>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365125" y="5017160"/>
            <a:ext cx="2442845" cy="1315720"/>
          </a:xfrm>
          <a:custGeom>
            <a:avLst/>
            <a:gdLst/>
            <a:ahLst/>
            <a:cxnLst/>
            <a:rect l="l" t="t" r="r" b="b"/>
            <a:pathLst>
              <a:path w="2442845" h="1315720">
                <a:moveTo>
                  <a:pt x="0" y="0"/>
                </a:moveTo>
                <a:lnTo>
                  <a:pt x="2442845" y="0"/>
                </a:lnTo>
                <a:lnTo>
                  <a:pt x="2442845" y="1315364"/>
                </a:lnTo>
                <a:lnTo>
                  <a:pt x="0" y="1315364"/>
                </a:lnTo>
                <a:lnTo>
                  <a:pt x="0" y="0"/>
                </a:lnTo>
                <a:close/>
              </a:path>
            </a:pathLst>
          </a:custGeom>
          <a:ln w="31750">
            <a:solidFill>
              <a:srgbClr val="00009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69</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16" name="object 16"/>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17" name="object 17"/>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pic>
        <p:nvPicPr>
          <p:cNvPr id="19" name="Picture 18">
            <a:extLst>
              <a:ext uri="{FF2B5EF4-FFF2-40B4-BE49-F238E27FC236}">
                <a16:creationId xmlns:a16="http://schemas.microsoft.com/office/drawing/2014/main" id="{5E2DD05D-86D4-6534-2591-4CD39356BD41}"/>
              </a:ext>
            </a:extLst>
          </p:cNvPr>
          <p:cNvPicPr>
            <a:picLocks noChangeAspect="1"/>
          </p:cNvPicPr>
          <p:nvPr/>
        </p:nvPicPr>
        <p:blipFill>
          <a:blip r:embed="rId7">
            <a:extLst>
              <a:ext uri="{28A0092B-C50C-407E-A947-70E740481C1C}">
                <a14:useLocalDpi xmlns:a14="http://schemas.microsoft.com/office/drawing/2010/main" val="0"/>
              </a:ext>
            </a:extLst>
          </a:blip>
          <a:srcRect l="17917" t="11757" r="18749" b="-129"/>
          <a:stretch>
            <a:fillRect/>
          </a:stretch>
        </p:blipFill>
        <p:spPr>
          <a:xfrm>
            <a:off x="-81493" y="0"/>
            <a:ext cx="9262533" cy="6946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E902A72-7519-05FD-6DCE-167C8D6CF7C1}"/>
              </a:ext>
            </a:extLst>
          </p:cNvPr>
          <p:cNvPicPr>
            <a:picLocks noChangeAspect="1"/>
          </p:cNvPicPr>
          <p:nvPr/>
        </p:nvPicPr>
        <p:blipFill>
          <a:blip r:embed="rId2">
            <a:extLst>
              <a:ext uri="{28A0092B-C50C-407E-A947-70E740481C1C}">
                <a14:useLocalDpi xmlns:a14="http://schemas.microsoft.com/office/drawing/2010/main" val="0"/>
              </a:ext>
            </a:extLst>
          </a:blip>
          <a:srcRect l="5059" t="20937" r="31059" b="6732"/>
          <a:stretch>
            <a:fillRect/>
          </a:stretch>
        </p:blipFill>
        <p:spPr>
          <a:xfrm>
            <a:off x="0" y="-1"/>
            <a:ext cx="9144000" cy="6988509"/>
          </a:xfrm>
          <a:prstGeom prst="rect">
            <a:avLst/>
          </a:prstGeom>
        </p:spPr>
      </p:pic>
      <p:pic>
        <p:nvPicPr>
          <p:cNvPr id="5" name="Picture 4">
            <a:extLst>
              <a:ext uri="{FF2B5EF4-FFF2-40B4-BE49-F238E27FC236}">
                <a16:creationId xmlns:a16="http://schemas.microsoft.com/office/drawing/2014/main" id="{31651753-F595-E1D6-2DD2-EC503DEB8028}"/>
              </a:ext>
            </a:extLst>
          </p:cNvPr>
          <p:cNvPicPr>
            <a:picLocks noChangeAspect="1" noChangeArrowheads="1"/>
          </p:cNvPicPr>
          <p:nvPr/>
        </p:nvPicPr>
        <p:blipFill>
          <a:blip r:embed="rId3" cstate="print"/>
          <a:srcRect l="60625" t="39583" r="28125" b="21875"/>
          <a:stretch>
            <a:fillRect/>
          </a:stretch>
        </p:blipFill>
        <p:spPr bwMode="auto">
          <a:xfrm>
            <a:off x="8406129" y="6221548"/>
            <a:ext cx="619537" cy="636452"/>
          </a:xfrm>
          <a:prstGeom prst="rect">
            <a:avLst/>
          </a:prstGeom>
          <a:noFill/>
          <a:ln w="9525">
            <a:solidFill>
              <a:schemeClr val="tx1"/>
            </a:solidFill>
            <a:miter lim="800000"/>
            <a:headEnd/>
            <a:tailEnd/>
          </a:ln>
        </p:spPr>
      </p:pic>
      <p:sp>
        <p:nvSpPr>
          <p:cNvPr id="4" name="TextBox 3">
            <a:extLst>
              <a:ext uri="{FF2B5EF4-FFF2-40B4-BE49-F238E27FC236}">
                <a16:creationId xmlns:a16="http://schemas.microsoft.com/office/drawing/2014/main" id="{9E3A246B-9B37-16F6-AF23-A9542300C675}"/>
              </a:ext>
            </a:extLst>
          </p:cNvPr>
          <p:cNvSpPr txBox="1"/>
          <p:nvPr/>
        </p:nvSpPr>
        <p:spPr>
          <a:xfrm>
            <a:off x="0" y="6334780"/>
            <a:ext cx="7379677"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ＭＳ Ｐゴシック" panose="020B0600070205080204" pitchFamily="34" charset="-128"/>
                <a:cs typeface="+mn-cs"/>
              </a:rPr>
              <a:t>Subject Property - North</a:t>
            </a:r>
          </a:p>
        </p:txBody>
      </p:sp>
    </p:spTree>
    <p:extLst>
      <p:ext uri="{BB962C8B-B14F-4D97-AF65-F5344CB8AC3E}">
        <p14:creationId xmlns:p14="http://schemas.microsoft.com/office/powerpoint/2010/main" val="34933691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38360" y="474522"/>
            <a:ext cx="2860675" cy="391160"/>
          </a:xfrm>
          <a:prstGeom prst="rect">
            <a:avLst/>
          </a:prstGeom>
        </p:spPr>
        <p:txBody>
          <a:bodyPr vert="horz" wrap="square" lIns="0" tIns="12700" rIns="0" bIns="0" rtlCol="0">
            <a:spAutoFit/>
          </a:bodyPr>
          <a:lstStyle/>
          <a:p>
            <a:pPr marL="12700">
              <a:lnSpc>
                <a:spcPct val="100000"/>
              </a:lnSpc>
              <a:spcBef>
                <a:spcPts val="100"/>
              </a:spcBef>
            </a:pPr>
            <a:r>
              <a:rPr sz="2400" spc="-5" dirty="0"/>
              <a:t>SITE</a:t>
            </a:r>
            <a:r>
              <a:rPr sz="2400" spc="-55" dirty="0"/>
              <a:t> </a:t>
            </a:r>
            <a:r>
              <a:rPr sz="2400" spc="-25" dirty="0"/>
              <a:t>CIRCULATION</a:t>
            </a:r>
            <a:endParaRPr sz="2400"/>
          </a:p>
        </p:txBody>
      </p:sp>
      <p:sp>
        <p:nvSpPr>
          <p:cNvPr id="3" name="object 3"/>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p:nvPr/>
        </p:nvSpPr>
        <p:spPr>
          <a:xfrm>
            <a:off x="609600" y="851928"/>
            <a:ext cx="7809469" cy="554782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70</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10" name="object 10"/>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47859" y="474522"/>
            <a:ext cx="3242310" cy="391160"/>
          </a:xfrm>
          <a:prstGeom prst="rect">
            <a:avLst/>
          </a:prstGeom>
        </p:spPr>
        <p:txBody>
          <a:bodyPr vert="horz" wrap="square" lIns="0" tIns="12700" rIns="0" bIns="0" rtlCol="0">
            <a:spAutoFit/>
          </a:bodyPr>
          <a:lstStyle/>
          <a:p>
            <a:pPr marL="12700">
              <a:lnSpc>
                <a:spcPct val="100000"/>
              </a:lnSpc>
              <a:spcBef>
                <a:spcPts val="100"/>
              </a:spcBef>
            </a:pPr>
            <a:r>
              <a:rPr sz="2400" spc="-10" dirty="0"/>
              <a:t>SURROUNDING</a:t>
            </a:r>
            <a:r>
              <a:rPr sz="2400" dirty="0"/>
              <a:t> </a:t>
            </a:r>
            <a:r>
              <a:rPr sz="2400" spc="-10" dirty="0"/>
              <a:t>USES</a:t>
            </a:r>
            <a:endParaRPr sz="2400"/>
          </a:p>
        </p:txBody>
      </p:sp>
      <p:sp>
        <p:nvSpPr>
          <p:cNvPr id="3" name="object 3"/>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p:nvPr/>
        </p:nvSpPr>
        <p:spPr>
          <a:xfrm>
            <a:off x="381000" y="919076"/>
            <a:ext cx="5714999" cy="5381405"/>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6172200" y="957889"/>
            <a:ext cx="2497620" cy="2674437"/>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71</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10" name="object 10"/>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11" name="object 11"/>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a:spLocks noGrp="1"/>
          </p:cNvSpPr>
          <p:nvPr>
            <p:ph type="title"/>
          </p:nvPr>
        </p:nvSpPr>
        <p:spPr>
          <a:xfrm>
            <a:off x="494379" y="513556"/>
            <a:ext cx="8154034" cy="391160"/>
          </a:xfrm>
          <a:prstGeom prst="rect">
            <a:avLst/>
          </a:prstGeom>
        </p:spPr>
        <p:txBody>
          <a:bodyPr vert="horz" wrap="square" lIns="0" tIns="12700" rIns="0" bIns="0" rtlCol="0">
            <a:spAutoFit/>
          </a:bodyPr>
          <a:lstStyle/>
          <a:p>
            <a:pPr marL="12700">
              <a:lnSpc>
                <a:spcPct val="100000"/>
              </a:lnSpc>
              <a:spcBef>
                <a:spcPts val="100"/>
              </a:spcBef>
            </a:pPr>
            <a:r>
              <a:rPr sz="2400" spc="-25" dirty="0"/>
              <a:t>APPLICATION </a:t>
            </a:r>
            <a:r>
              <a:rPr sz="2400" spc="-5" dirty="0"/>
              <a:t>TECHNICAL STUDIES, </a:t>
            </a:r>
            <a:r>
              <a:rPr sz="2400" spc="-10" dirty="0"/>
              <a:t>REPORTS,</a:t>
            </a:r>
            <a:r>
              <a:rPr sz="2400" spc="35" dirty="0"/>
              <a:t> </a:t>
            </a:r>
            <a:r>
              <a:rPr sz="2400" spc="-10" dirty="0"/>
              <a:t>PLANS</a:t>
            </a:r>
            <a:endParaRPr sz="2400"/>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72</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10" name="object 10"/>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sp>
        <p:nvSpPr>
          <p:cNvPr id="6" name="object 6"/>
          <p:cNvSpPr txBox="1"/>
          <p:nvPr/>
        </p:nvSpPr>
        <p:spPr>
          <a:xfrm>
            <a:off x="468227" y="1400048"/>
            <a:ext cx="3317875" cy="756920"/>
          </a:xfrm>
          <a:prstGeom prst="rect">
            <a:avLst/>
          </a:prstGeom>
        </p:spPr>
        <p:txBody>
          <a:bodyPr vert="horz" wrap="square" lIns="0" tIns="12065" rIns="0" bIns="0" rtlCol="0">
            <a:spAutoFit/>
          </a:bodyPr>
          <a:lstStyle/>
          <a:p>
            <a:pPr marL="469900" marR="0" lvl="0" indent="-457200" algn="l" defTabSz="914400" rtl="0" eaLnBrk="1" fontAlgn="auto" latinLnBrk="0" hangingPunct="1">
              <a:lnSpc>
                <a:spcPct val="100000"/>
              </a:lnSpc>
              <a:spcBef>
                <a:spcPts val="95"/>
              </a:spcBef>
              <a:spcAft>
                <a:spcPts val="0"/>
              </a:spcAft>
              <a:buClrTx/>
              <a:buSzTx/>
              <a:buFontTx/>
              <a:buAutoNum type="arabicParenR"/>
              <a:tabLst>
                <a:tab pos="469265" algn="l"/>
                <a:tab pos="469900" algn="l"/>
              </a:tabLst>
              <a:defRPr/>
            </a:pPr>
            <a:r>
              <a:rPr kumimoji="0" sz="1600" b="0" i="0" u="none" strike="noStrike" kern="1200" cap="none" spc="-5" normalizeH="0" baseline="0" noProof="0" dirty="0">
                <a:ln>
                  <a:noFill/>
                </a:ln>
                <a:solidFill>
                  <a:prstClr val="black"/>
                </a:solidFill>
                <a:effectLst/>
                <a:uLnTx/>
                <a:uFillTx/>
                <a:latin typeface="Arial"/>
                <a:ea typeface="+mn-ea"/>
                <a:cs typeface="Arial"/>
              </a:rPr>
              <a:t>Planning Justification</a:t>
            </a:r>
            <a:r>
              <a:rPr kumimoji="0" sz="1600" b="0" i="0" u="none" strike="noStrike" kern="1200" cap="none" spc="-45" normalizeH="0" baseline="0" noProof="0" dirty="0">
                <a:ln>
                  <a:noFill/>
                </a:ln>
                <a:solidFill>
                  <a:prstClr val="black"/>
                </a:solidFill>
                <a:effectLst/>
                <a:uLnTx/>
                <a:uFillTx/>
                <a:latin typeface="Arial"/>
                <a:ea typeface="+mn-ea"/>
                <a:cs typeface="Arial"/>
              </a:rPr>
              <a:t> </a:t>
            </a:r>
            <a:r>
              <a:rPr kumimoji="0" sz="1600" b="0" i="0" u="none" strike="noStrike" kern="1200" cap="none" spc="-10" normalizeH="0" baseline="0" noProof="0" dirty="0">
                <a:ln>
                  <a:noFill/>
                </a:ln>
                <a:solidFill>
                  <a:prstClr val="black"/>
                </a:solidFill>
                <a:effectLst/>
                <a:uLnTx/>
                <a:uFillTx/>
                <a:latin typeface="Arial"/>
                <a:ea typeface="+mn-ea"/>
                <a:cs typeface="Arial"/>
              </a:rPr>
              <a:t>Report</a:t>
            </a:r>
            <a:endParaRPr kumimoji="0" sz="1600" b="0" i="0" u="none" strike="noStrike" kern="1200" cap="none" spc="0" normalizeH="0" baseline="0" noProof="0">
              <a:ln>
                <a:noFill/>
              </a:ln>
              <a:solidFill>
                <a:prstClr val="black"/>
              </a:solidFill>
              <a:effectLst/>
              <a:uLnTx/>
              <a:uFillTx/>
              <a:latin typeface="Arial"/>
              <a:ea typeface="+mn-ea"/>
              <a:cs typeface="Arial"/>
            </a:endParaRPr>
          </a:p>
          <a:p>
            <a:pPr marL="469900" marR="0" lvl="0" indent="-457200" algn="l" defTabSz="914400" rtl="0" eaLnBrk="1" fontAlgn="auto" latinLnBrk="0" hangingPunct="1">
              <a:lnSpc>
                <a:spcPct val="100000"/>
              </a:lnSpc>
              <a:spcBef>
                <a:spcPts val="0"/>
              </a:spcBef>
              <a:spcAft>
                <a:spcPts val="0"/>
              </a:spcAft>
              <a:buClrTx/>
              <a:buSzTx/>
              <a:buFontTx/>
              <a:buAutoNum type="arabicParenR"/>
              <a:tabLst>
                <a:tab pos="469265" algn="l"/>
                <a:tab pos="469900" algn="l"/>
              </a:tabLst>
              <a:defRPr/>
            </a:pPr>
            <a:r>
              <a:rPr kumimoji="0" sz="1600" b="0" i="0" u="none" strike="noStrike" kern="1200" cap="none" spc="-20" normalizeH="0" baseline="0" noProof="0" dirty="0">
                <a:ln>
                  <a:noFill/>
                </a:ln>
                <a:solidFill>
                  <a:prstClr val="black"/>
                </a:solidFill>
                <a:effectLst/>
                <a:uLnTx/>
                <a:uFillTx/>
                <a:latin typeface="Arial"/>
                <a:ea typeface="+mn-ea"/>
                <a:cs typeface="Arial"/>
              </a:rPr>
              <a:t>Traffic </a:t>
            </a:r>
            <a:r>
              <a:rPr kumimoji="0" sz="1600" b="0" i="0" u="none" strike="noStrike" kern="1200" cap="none" spc="-5" normalizeH="0" baseline="0" noProof="0" dirty="0">
                <a:ln>
                  <a:noFill/>
                </a:ln>
                <a:solidFill>
                  <a:prstClr val="black"/>
                </a:solidFill>
                <a:effectLst/>
                <a:uLnTx/>
                <a:uFillTx/>
                <a:latin typeface="Arial"/>
                <a:ea typeface="+mn-ea"/>
                <a:cs typeface="Arial"/>
              </a:rPr>
              <a:t>Impact</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Study</a:t>
            </a:r>
            <a:endParaRPr kumimoji="0" sz="1600" b="0" i="0" u="none" strike="noStrike" kern="1200" cap="none" spc="0" normalizeH="0" baseline="0" noProof="0">
              <a:ln>
                <a:noFill/>
              </a:ln>
              <a:solidFill>
                <a:prstClr val="black"/>
              </a:solidFill>
              <a:effectLst/>
              <a:uLnTx/>
              <a:uFillTx/>
              <a:latin typeface="Arial"/>
              <a:ea typeface="+mn-ea"/>
              <a:cs typeface="Arial"/>
            </a:endParaRPr>
          </a:p>
          <a:p>
            <a:pPr marL="469900" marR="0" lvl="0" indent="-457200" algn="l" defTabSz="914400" rtl="0" eaLnBrk="1" fontAlgn="auto" latinLnBrk="0" hangingPunct="1">
              <a:lnSpc>
                <a:spcPct val="100000"/>
              </a:lnSpc>
              <a:spcBef>
                <a:spcPts val="0"/>
              </a:spcBef>
              <a:spcAft>
                <a:spcPts val="0"/>
              </a:spcAft>
              <a:buClrTx/>
              <a:buSzTx/>
              <a:buFontTx/>
              <a:buAutoNum type="arabicParenR"/>
              <a:tabLst>
                <a:tab pos="469265" algn="l"/>
                <a:tab pos="469900" algn="l"/>
              </a:tabLst>
              <a:defRPr/>
            </a:pPr>
            <a:r>
              <a:rPr kumimoji="0" sz="1600" b="0" i="0" u="none" strike="noStrike" kern="1200" cap="none" spc="-5" normalizeH="0" baseline="0" noProof="0" dirty="0">
                <a:ln>
                  <a:noFill/>
                </a:ln>
                <a:solidFill>
                  <a:prstClr val="black"/>
                </a:solidFill>
                <a:effectLst/>
                <a:uLnTx/>
                <a:uFillTx/>
                <a:latin typeface="Arial"/>
                <a:ea typeface="+mn-ea"/>
                <a:cs typeface="Arial"/>
              </a:rPr>
              <a:t>Agricultural Impact</a:t>
            </a:r>
            <a:r>
              <a:rPr kumimoji="0" sz="1600" b="0" i="0" u="none" strike="noStrike" kern="1200" cap="none" spc="-105"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Assessment</a:t>
            </a:r>
            <a:endParaRPr kumimoji="0" sz="16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24765">
              <a:lnSpc>
                <a:spcPct val="100000"/>
              </a:lnSpc>
              <a:spcBef>
                <a:spcPts val="105"/>
              </a:spcBef>
            </a:pPr>
            <a:r>
              <a:rPr spc="-5" dirty="0"/>
              <a:t>THANK</a:t>
            </a:r>
            <a:r>
              <a:rPr spc="-165" dirty="0"/>
              <a:t> </a:t>
            </a:r>
            <a:r>
              <a:rPr spc="-5" dirty="0"/>
              <a:t>YOU</a:t>
            </a:r>
          </a:p>
        </p:txBody>
      </p:sp>
      <p:sp>
        <p:nvSpPr>
          <p:cNvPr id="3" name="object 3"/>
          <p:cNvSpPr/>
          <p:nvPr/>
        </p:nvSpPr>
        <p:spPr>
          <a:xfrm>
            <a:off x="0" y="0"/>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8669821" y="0"/>
            <a:ext cx="474178" cy="41013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0" y="6447866"/>
            <a:ext cx="9144000" cy="410209"/>
          </a:xfrm>
          <a:custGeom>
            <a:avLst/>
            <a:gdLst/>
            <a:ahLst/>
            <a:cxnLst/>
            <a:rect l="l" t="t" r="r" b="b"/>
            <a:pathLst>
              <a:path w="9144000" h="410209">
                <a:moveTo>
                  <a:pt x="0" y="410133"/>
                </a:moveTo>
                <a:lnTo>
                  <a:pt x="9144000" y="410133"/>
                </a:lnTo>
                <a:lnTo>
                  <a:pt x="9144000" y="0"/>
                </a:lnTo>
                <a:lnTo>
                  <a:pt x="0" y="0"/>
                </a:lnTo>
                <a:lnTo>
                  <a:pt x="0" y="410133"/>
                </a:lnTo>
                <a:close/>
              </a:path>
            </a:pathLst>
          </a:custGeom>
          <a:solidFill>
            <a:srgbClr val="00009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78739" y="0"/>
            <a:ext cx="261112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srgbClr val="000099"/>
                </a:solidFill>
                <a:effectLst/>
                <a:uLnTx/>
                <a:uFillTx/>
                <a:latin typeface="Arial"/>
                <a:ea typeface="+mn-ea"/>
                <a:cs typeface="Arial"/>
              </a:rPr>
              <a:t>5961 </a:t>
            </a:r>
            <a:r>
              <a:rPr kumimoji="0" sz="1200" b="1" i="0" u="none" strike="noStrike" kern="1200" cap="none" spc="-5" normalizeH="0" baseline="0" noProof="0" dirty="0">
                <a:ln>
                  <a:noFill/>
                </a:ln>
                <a:solidFill>
                  <a:srgbClr val="000099"/>
                </a:solidFill>
                <a:effectLst/>
                <a:uLnTx/>
                <a:uFillTx/>
                <a:latin typeface="Arial"/>
                <a:ea typeface="+mn-ea"/>
                <a:cs typeface="Arial"/>
              </a:rPr>
              <a:t>COUNTY </a:t>
            </a:r>
            <a:r>
              <a:rPr kumimoji="0" sz="1200" b="1" i="0" u="none" strike="noStrike" kern="1200" cap="none" spc="-15" normalizeH="0" baseline="0" noProof="0" dirty="0">
                <a:ln>
                  <a:noFill/>
                </a:ln>
                <a:solidFill>
                  <a:srgbClr val="000099"/>
                </a:solidFill>
                <a:effectLst/>
                <a:uLnTx/>
                <a:uFillTx/>
                <a:latin typeface="Arial"/>
                <a:ea typeface="+mn-ea"/>
                <a:cs typeface="Arial"/>
              </a:rPr>
              <a:t>ROAD</a:t>
            </a:r>
            <a:r>
              <a:rPr kumimoji="0" sz="1200" b="1" i="0" u="none" strike="noStrike" kern="1200" cap="none" spc="-20" normalizeH="0" baseline="0" noProof="0" dirty="0">
                <a:ln>
                  <a:noFill/>
                </a:ln>
                <a:solidFill>
                  <a:srgbClr val="000099"/>
                </a:solidFill>
                <a:effectLst/>
                <a:uLnTx/>
                <a:uFillTx/>
                <a:latin typeface="Arial"/>
                <a:ea typeface="+mn-ea"/>
                <a:cs typeface="Arial"/>
              </a:rPr>
              <a:t> </a:t>
            </a:r>
            <a:r>
              <a:rPr kumimoji="0" sz="1200" b="1" i="0" u="none" strike="noStrike" kern="1200" cap="none" spc="0" normalizeH="0" baseline="0" noProof="0" dirty="0">
                <a:ln>
                  <a:noFill/>
                </a:ln>
                <a:solidFill>
                  <a:srgbClr val="000099"/>
                </a:solidFill>
                <a:effectLst/>
                <a:uLnTx/>
                <a:uFillTx/>
                <a:latin typeface="Arial"/>
                <a:ea typeface="+mn-ea"/>
                <a:cs typeface="Arial"/>
              </a:rPr>
              <a:t>34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5" normalizeH="0" baseline="0" noProof="0" dirty="0">
                <a:ln>
                  <a:noFill/>
                </a:ln>
                <a:solidFill>
                  <a:srgbClr val="000099"/>
                </a:solidFill>
                <a:effectLst/>
                <a:uLnTx/>
                <a:uFillTx/>
                <a:latin typeface="Arial"/>
                <a:ea typeface="+mn-ea"/>
                <a:cs typeface="Arial"/>
              </a:rPr>
              <a:t>TOWNSHIP of SOUTH</a:t>
            </a:r>
            <a:r>
              <a:rPr kumimoji="0" sz="1200" b="1" i="0" u="none" strike="noStrike" kern="1200" cap="none" spc="-45" normalizeH="0" baseline="0" noProof="0" dirty="0">
                <a:ln>
                  <a:noFill/>
                </a:ln>
                <a:solidFill>
                  <a:srgbClr val="000099"/>
                </a:solidFill>
                <a:effectLst/>
                <a:uLnTx/>
                <a:uFillTx/>
                <a:latin typeface="Arial"/>
                <a:ea typeface="+mn-ea"/>
                <a:cs typeface="Arial"/>
              </a:rPr>
              <a:t> </a:t>
            </a:r>
            <a:r>
              <a:rPr kumimoji="0" sz="1200" b="1" i="0" u="none" strike="noStrike" kern="1200" cap="none" spc="-15" normalizeH="0" baseline="0" noProof="0" dirty="0">
                <a:ln>
                  <a:noFill/>
                </a:ln>
                <a:solidFill>
                  <a:srgbClr val="000099"/>
                </a:solidFill>
                <a:effectLst/>
                <a:uLnTx/>
                <a:uFillTx/>
                <a:latin typeface="Arial"/>
                <a:ea typeface="+mn-ea"/>
                <a:cs typeface="Arial"/>
              </a:rPr>
              <a:t>GLENGARRY</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marR="0" lvl="0" indent="0" algn="l" defTabSz="914400" rtl="0" eaLnBrk="1" fontAlgn="auto" latinLnBrk="0" hangingPunct="1">
              <a:lnSpc>
                <a:spcPts val="1425"/>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prstClr val="white"/>
                </a:solidFill>
                <a:effectLst/>
                <a:uLnTx/>
                <a:uFillTx/>
                <a:latin typeface="Arial"/>
                <a:ea typeface="+mn-ea"/>
                <a:cs typeface="Arial"/>
              </a:rPr>
              <a:pPr marL="38100" marR="0" lvl="0" indent="0" algn="l" defTabSz="914400" rtl="0" eaLnBrk="1" fontAlgn="auto" latinLnBrk="0" hangingPunct="1">
                <a:lnSpc>
                  <a:spcPts val="1425"/>
                </a:lnSpc>
                <a:spcBef>
                  <a:spcPts val="0"/>
                </a:spcBef>
                <a:spcAft>
                  <a:spcPts val="0"/>
                </a:spcAft>
                <a:buClrTx/>
                <a:buSzTx/>
                <a:buFontTx/>
                <a:buNone/>
                <a:tabLst/>
                <a:defRPr/>
              </a:pPr>
              <a:t>73</a:t>
            </a:fld>
            <a:endParaRPr kumimoji="0" sz="1200" b="0" i="0" u="none" strike="noStrike" kern="1200" cap="none" spc="0" normalizeH="0" baseline="0" noProof="0" dirty="0">
              <a:ln>
                <a:noFill/>
              </a:ln>
              <a:solidFill>
                <a:prstClr val="white"/>
              </a:solidFill>
              <a:effectLst/>
              <a:uLnTx/>
              <a:uFillTx/>
              <a:latin typeface="Arial"/>
              <a:ea typeface="+mn-ea"/>
              <a:cs typeface="Arial"/>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1" i="0" u="none" strike="noStrike" kern="1200" cap="none" spc="-5" normalizeH="0" baseline="0" noProof="0" dirty="0">
                <a:ln>
                  <a:noFill/>
                </a:ln>
                <a:solidFill>
                  <a:prstClr val="white"/>
                </a:solidFill>
                <a:effectLst/>
                <a:uLnTx/>
                <a:uFillTx/>
                <a:latin typeface="Arial"/>
                <a:ea typeface="+mn-ea"/>
                <a:cs typeface="Arial"/>
              </a:rPr>
              <a:t>Gagnon Walker Domes</a:t>
            </a:r>
            <a:r>
              <a:rPr kumimoji="0" sz="1000" b="1" i="0" u="none" strike="noStrike" kern="1200" cap="none" spc="-75" normalizeH="0" baseline="0" noProof="0" dirty="0">
                <a:ln>
                  <a:noFill/>
                </a:ln>
                <a:solidFill>
                  <a:prstClr val="white"/>
                </a:solidFill>
                <a:effectLst/>
                <a:uLnTx/>
                <a:uFillTx/>
                <a:latin typeface="Arial"/>
                <a:ea typeface="+mn-ea"/>
                <a:cs typeface="Arial"/>
              </a:rPr>
              <a:t> </a:t>
            </a:r>
            <a:r>
              <a:rPr kumimoji="0" sz="1000" b="1" i="0" u="none" strike="noStrike" kern="1200" cap="none" spc="-5" normalizeH="0" baseline="0" noProof="0" dirty="0">
                <a:ln>
                  <a:noFill/>
                </a:ln>
                <a:solidFill>
                  <a:prstClr val="white"/>
                </a:solidFill>
                <a:effectLst/>
                <a:uLnTx/>
                <a:uFillTx/>
                <a:latin typeface="Arial"/>
                <a:ea typeface="+mn-ea"/>
                <a:cs typeface="Arial"/>
              </a:rPr>
              <a:t>Ltd.</a:t>
            </a:r>
          </a:p>
        </p:txBody>
      </p:sp>
      <p:sp>
        <p:nvSpPr>
          <p:cNvPr id="9" name="object 9"/>
          <p:cNvSpPr txBox="1">
            <a:spLocks noGrp="1"/>
          </p:cNvSpPr>
          <p:nvPr>
            <p:ph type="dt" sz="half" idx="6"/>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5" normalizeH="0" baseline="0" noProof="0" dirty="0">
                <a:ln>
                  <a:noFill/>
                </a:ln>
                <a:solidFill>
                  <a:prstClr val="white"/>
                </a:solidFill>
                <a:effectLst/>
                <a:uLnTx/>
                <a:uFillTx/>
                <a:latin typeface="Arial"/>
                <a:ea typeface="+mn-ea"/>
                <a:cs typeface="Arial"/>
              </a:rPr>
              <a:t>January </a:t>
            </a:r>
            <a:r>
              <a:rPr kumimoji="0" sz="1000" b="0" i="0" u="none" strike="noStrike" kern="1200" cap="none" spc="-10" normalizeH="0" baseline="0" noProof="0" dirty="0">
                <a:ln>
                  <a:noFill/>
                </a:ln>
                <a:solidFill>
                  <a:prstClr val="white"/>
                </a:solidFill>
                <a:effectLst/>
                <a:uLnTx/>
                <a:uFillTx/>
                <a:latin typeface="Arial"/>
                <a:ea typeface="+mn-ea"/>
                <a:cs typeface="Arial"/>
              </a:rPr>
              <a:t>12,</a:t>
            </a:r>
            <a:r>
              <a:rPr kumimoji="0" sz="1000" b="0" i="0" u="none" strike="noStrike" kern="1200" cap="none" spc="-75" normalizeH="0" baseline="0" noProof="0" dirty="0">
                <a:ln>
                  <a:noFill/>
                </a:ln>
                <a:solidFill>
                  <a:prstClr val="white"/>
                </a:solidFill>
                <a:effectLst/>
                <a:uLnTx/>
                <a:uFillTx/>
                <a:latin typeface="Arial"/>
                <a:ea typeface="+mn-ea"/>
                <a:cs typeface="Arial"/>
              </a:rPr>
              <a:t> </a:t>
            </a:r>
            <a:r>
              <a:rPr kumimoji="0" sz="1000" b="0" i="0" u="none" strike="noStrike" kern="1200" cap="none" spc="-10" normalizeH="0" baseline="0" noProof="0" dirty="0">
                <a:ln>
                  <a:noFill/>
                </a:ln>
                <a:solidFill>
                  <a:prstClr val="white"/>
                </a:solidFill>
                <a:effectLst/>
                <a:uLnTx/>
                <a:uFillTx/>
                <a:latin typeface="Arial"/>
                <a:ea typeface="+mn-ea"/>
                <a:cs typeface="Arial"/>
              </a:rPr>
              <a:t>2026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1AA2C-D8FA-7ABB-43A7-C527E4087A73}"/>
            </a:ext>
          </a:extLst>
        </p:cNvPr>
        <p:cNvGrpSpPr/>
        <p:nvPr/>
      </p:nvGrpSpPr>
      <p:grpSpPr>
        <a:xfrm>
          <a:off x="0" y="0"/>
          <a:ext cx="0" cy="0"/>
          <a:chOff x="0" y="0"/>
          <a:chExt cx="0" cy="0"/>
        </a:xfrm>
      </p:grpSpPr>
      <p:sp>
        <p:nvSpPr>
          <p:cNvPr id="23555" name="Content Placeholder 2">
            <a:extLst>
              <a:ext uri="{FF2B5EF4-FFF2-40B4-BE49-F238E27FC236}">
                <a16:creationId xmlns:a16="http://schemas.microsoft.com/office/drawing/2014/main" id="{AEF955DE-64F8-147C-476C-B80460056361}"/>
              </a:ext>
            </a:extLst>
          </p:cNvPr>
          <p:cNvSpPr>
            <a:spLocks noGrp="1" noChangeArrowheads="1"/>
          </p:cNvSpPr>
          <p:nvPr>
            <p:ph idx="1"/>
          </p:nvPr>
        </p:nvSpPr>
        <p:spPr>
          <a:xfrm>
            <a:off x="0" y="914676"/>
            <a:ext cx="9144000" cy="5778224"/>
          </a:xfrm>
        </p:spPr>
        <p:txBody>
          <a:bodyPr/>
          <a:lstStyle/>
          <a:p>
            <a:r>
              <a:rPr lang="en-US" altLang="en-US" dirty="0"/>
              <a:t>4 written comments have been received to date from members of the public.</a:t>
            </a:r>
            <a:r>
              <a:rPr lang="en-US" altLang="en-US" sz="3600" dirty="0"/>
              <a:t> </a:t>
            </a:r>
            <a:r>
              <a:rPr lang="en-US" altLang="en-US" dirty="0"/>
              <a:t>The comments received express concerns regarding:</a:t>
            </a:r>
          </a:p>
          <a:p>
            <a:r>
              <a:rPr lang="en-US" altLang="en-US" sz="2800" dirty="0"/>
              <a:t>Traffic Safety Between 401 and Subject Property</a:t>
            </a:r>
          </a:p>
          <a:p>
            <a:r>
              <a:rPr lang="en-US" altLang="en-US" sz="2800" dirty="0"/>
              <a:t>Environmental, Noise &amp; </a:t>
            </a:r>
            <a:r>
              <a:rPr lang="en-US" altLang="en-US" sz="2800" dirty="0" err="1"/>
              <a:t>Odour</a:t>
            </a:r>
            <a:r>
              <a:rPr lang="en-US" altLang="en-US" sz="2800" dirty="0"/>
              <a:t> Pollution</a:t>
            </a:r>
          </a:p>
          <a:p>
            <a:r>
              <a:rPr lang="en-US" altLang="en-US" sz="2800" dirty="0"/>
              <a:t>Perceived Negative Impacts on:</a:t>
            </a:r>
          </a:p>
          <a:p>
            <a:pPr lvl="1"/>
            <a:r>
              <a:rPr lang="en-US" altLang="en-US" sz="2400" dirty="0"/>
              <a:t>Downtown Lancaster	Businesses 	– Roadway Infrastructure</a:t>
            </a:r>
          </a:p>
          <a:p>
            <a:pPr lvl="1"/>
            <a:r>
              <a:rPr lang="en-US" altLang="en-US" sz="2400" dirty="0"/>
              <a:t>Drainage</a:t>
            </a:r>
          </a:p>
          <a:p>
            <a:pPr lvl="1"/>
            <a:r>
              <a:rPr lang="en-US" altLang="en-US" sz="2400" dirty="0"/>
              <a:t>Nearby Residential and Agricultural Operations</a:t>
            </a:r>
          </a:p>
        </p:txBody>
      </p:sp>
      <p:sp>
        <p:nvSpPr>
          <p:cNvPr id="3" name="Title 1">
            <a:extLst>
              <a:ext uri="{FF2B5EF4-FFF2-40B4-BE49-F238E27FC236}">
                <a16:creationId xmlns:a16="http://schemas.microsoft.com/office/drawing/2014/main" id="{7E5A0B47-1762-FD92-11CA-316B0A5D7898}"/>
              </a:ext>
            </a:extLst>
          </p:cNvPr>
          <p:cNvSpPr txBox="1">
            <a:spLocks/>
          </p:cNvSpPr>
          <p:nvPr/>
        </p:nvSpPr>
        <p:spPr bwMode="auto">
          <a:xfrm>
            <a:off x="793304" y="240708"/>
            <a:ext cx="7772400" cy="13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pPr lvl="0">
              <a:defRPr/>
            </a:pPr>
            <a:r>
              <a:rPr lang="en-US" altLang="en-US" b="1" dirty="0">
                <a:solidFill>
                  <a:schemeClr val="tx1"/>
                </a:solidFill>
                <a:cs typeface="Arial" panose="020B0604020202020204" pitchFamily="34" charset="0"/>
              </a:rPr>
              <a:t>OPA 29/ ZBLW-12-25</a:t>
            </a:r>
            <a:br>
              <a:rPr kumimoji="0" lang="en-US" altLang="en-US" sz="4400" b="0" i="0" u="none" strike="noStrike" kern="0" cap="none" spc="0" normalizeH="0" baseline="0" noProof="0" dirty="0">
                <a:ln>
                  <a:noFill/>
                </a:ln>
                <a:solidFill>
                  <a:srgbClr val="FFFF00"/>
                </a:solidFill>
                <a:effectLst/>
                <a:uLnTx/>
                <a:uFillTx/>
                <a:latin typeface="Arial"/>
                <a:ea typeface="ＭＳ Ｐゴシック" pitchFamily="34" charset="-128"/>
                <a:cs typeface="+mj-cs"/>
              </a:rPr>
            </a:br>
            <a:endParaRPr kumimoji="0" lang="en-CA" sz="4400" b="0" i="0" u="none" strike="noStrike" kern="0" cap="none" spc="0" normalizeH="0" baseline="0" noProof="0" dirty="0">
              <a:ln>
                <a:noFill/>
              </a:ln>
              <a:solidFill>
                <a:srgbClr val="000000"/>
              </a:solidFill>
              <a:effectLst/>
              <a:uLnTx/>
              <a:uFillTx/>
              <a:latin typeface="Arial"/>
              <a:ea typeface="ＭＳ Ｐゴシック" pitchFamily="34" charset="-128"/>
              <a:cs typeface="+mj-cs"/>
            </a:endParaRPr>
          </a:p>
        </p:txBody>
      </p:sp>
    </p:spTree>
    <p:extLst>
      <p:ext uri="{BB962C8B-B14F-4D97-AF65-F5344CB8AC3E}">
        <p14:creationId xmlns:p14="http://schemas.microsoft.com/office/powerpoint/2010/main" val="7728180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a:extLst>
              <a:ext uri="{FF2B5EF4-FFF2-40B4-BE49-F238E27FC236}">
                <a16:creationId xmlns:a16="http://schemas.microsoft.com/office/drawing/2014/main" id="{AF25E6FC-BC40-44AC-9C5E-33396162B8F0}"/>
              </a:ext>
            </a:extLst>
          </p:cNvPr>
          <p:cNvSpPr>
            <a:spLocks noGrp="1" noChangeArrowheads="1"/>
          </p:cNvSpPr>
          <p:nvPr>
            <p:ph idx="1"/>
          </p:nvPr>
        </p:nvSpPr>
        <p:spPr>
          <a:xfrm>
            <a:off x="107504" y="1484784"/>
            <a:ext cx="8928992" cy="3455963"/>
          </a:xfrm>
        </p:spPr>
        <p:txBody>
          <a:bodyPr/>
          <a:lstStyle/>
          <a:p>
            <a:r>
              <a:rPr lang="en-US" altLang="en-US" dirty="0"/>
              <a:t>This zoning amendment application will be subject to a decision by Council.</a:t>
            </a:r>
          </a:p>
          <a:p>
            <a:r>
              <a:rPr lang="en-US" altLang="en-US" dirty="0"/>
              <a:t>A staff report including a recommendation will be brought to Council for a decision in the near future.</a:t>
            </a:r>
          </a:p>
          <a:p>
            <a:pPr>
              <a:buFontTx/>
              <a:buNone/>
            </a:pPr>
            <a:endParaRPr lang="en-US" altLang="en-US" sz="2000" dirty="0"/>
          </a:p>
          <a:p>
            <a:pPr>
              <a:buFontTx/>
              <a:buNone/>
            </a:pPr>
            <a:r>
              <a:rPr lang="en-US" altLang="en-US" sz="2800" dirty="0"/>
              <a:t>.</a:t>
            </a:r>
          </a:p>
        </p:txBody>
      </p:sp>
      <p:sp>
        <p:nvSpPr>
          <p:cNvPr id="3" name="Title 1">
            <a:extLst>
              <a:ext uri="{FF2B5EF4-FFF2-40B4-BE49-F238E27FC236}">
                <a16:creationId xmlns:a16="http://schemas.microsoft.com/office/drawing/2014/main" id="{6523AC74-B95C-4375-B456-BB8FF19EB22D}"/>
              </a:ext>
            </a:extLst>
          </p:cNvPr>
          <p:cNvSpPr txBox="1">
            <a:spLocks/>
          </p:cNvSpPr>
          <p:nvPr/>
        </p:nvSpPr>
        <p:spPr bwMode="auto">
          <a:xfrm>
            <a:off x="685800" y="332656"/>
            <a:ext cx="7772400" cy="1347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80" charset="-128"/>
              </a:defRPr>
            </a:lvl6pPr>
            <a:lvl7pPr marL="914400" algn="ctr" rtl="0" fontAlgn="base">
              <a:spcBef>
                <a:spcPct val="0"/>
              </a:spcBef>
              <a:spcAft>
                <a:spcPct val="0"/>
              </a:spcAft>
              <a:defRPr sz="4400">
                <a:solidFill>
                  <a:schemeClr val="tx2"/>
                </a:solidFill>
                <a:latin typeface="Arial" charset="0"/>
                <a:ea typeface="ＭＳ Ｐゴシック" pitchFamily="-80" charset="-128"/>
              </a:defRPr>
            </a:lvl7pPr>
            <a:lvl8pPr marL="1371600" algn="ctr" rtl="0" fontAlgn="base">
              <a:spcBef>
                <a:spcPct val="0"/>
              </a:spcBef>
              <a:spcAft>
                <a:spcPct val="0"/>
              </a:spcAft>
              <a:defRPr sz="4400">
                <a:solidFill>
                  <a:schemeClr val="tx2"/>
                </a:solidFill>
                <a:latin typeface="Arial" charset="0"/>
                <a:ea typeface="ＭＳ Ｐゴシック" pitchFamily="-80" charset="-128"/>
              </a:defRPr>
            </a:lvl8pPr>
            <a:lvl9pPr marL="1828800" algn="ctr" rtl="0" fontAlgn="base">
              <a:spcBef>
                <a:spcPct val="0"/>
              </a:spcBef>
              <a:spcAft>
                <a:spcPct val="0"/>
              </a:spcAft>
              <a:defRPr sz="4400">
                <a:solidFill>
                  <a:schemeClr val="tx2"/>
                </a:solidFill>
                <a:latin typeface="Arial" charset="0"/>
                <a:ea typeface="ＭＳ Ｐゴシック" pitchFamily="-80" charset="-128"/>
              </a:defRPr>
            </a:lvl9pPr>
          </a:lstStyle>
          <a:p>
            <a:r>
              <a:rPr lang="en-US" altLang="en-US" b="1">
                <a:solidFill>
                  <a:schemeClr val="tx1"/>
                </a:solidFill>
                <a:cs typeface="Arial" panose="020B0604020202020204" pitchFamily="34" charset="0"/>
              </a:rPr>
              <a:t>OPA 29/ ZBLW-12-25</a:t>
            </a:r>
            <a:br>
              <a:rPr lang="en-US" altLang="en-US" kern="0">
                <a:solidFill>
                  <a:srgbClr val="FFFF00"/>
                </a:solidFill>
              </a:rPr>
            </a:br>
            <a:endParaRPr lang="en-CA" kern="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Content Placeholder 3">
            <a:extLst>
              <a:ext uri="{FF2B5EF4-FFF2-40B4-BE49-F238E27FC236}">
                <a16:creationId xmlns:a16="http://schemas.microsoft.com/office/drawing/2014/main" id="{91C76D0C-4F04-4879-84D5-64D0A9F87A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88640"/>
            <a:ext cx="2286000" cy="22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165E3D9-5A58-09C4-A965-63B4E6049172}"/>
              </a:ext>
            </a:extLst>
          </p:cNvPr>
          <p:cNvSpPr txBox="1"/>
          <p:nvPr/>
        </p:nvSpPr>
        <p:spPr>
          <a:xfrm>
            <a:off x="0" y="2971732"/>
            <a:ext cx="9144000" cy="2308324"/>
          </a:xfrm>
          <a:prstGeom prst="rect">
            <a:avLst/>
          </a:prstGeom>
          <a:noFill/>
        </p:spPr>
        <p:txBody>
          <a:bodyPr wrap="square">
            <a:spAutoFit/>
          </a:bodyPr>
          <a:lstStyle/>
          <a:p>
            <a:pPr algn="ctr"/>
            <a:r>
              <a:rPr lang="en-US" sz="3600" dirty="0"/>
              <a:t>Members of the public are asked to </a:t>
            </a:r>
            <a:r>
              <a:rPr lang="en-US" sz="3600" dirty="0">
                <a:solidFill>
                  <a:srgbClr val="FF0000"/>
                </a:solidFill>
              </a:rPr>
              <a:t>state their name and address</a:t>
            </a:r>
            <a:r>
              <a:rPr lang="en-US" sz="3600" dirty="0"/>
              <a:t> before providing any comments on the proposed </a:t>
            </a:r>
            <a:r>
              <a:rPr lang="en-US" sz="3600"/>
              <a:t>OPA and  </a:t>
            </a:r>
            <a:r>
              <a:rPr lang="en-US" sz="3600" dirty="0"/>
              <a:t>Zoning By-Law Amendment.</a:t>
            </a:r>
            <a:endParaRPr lang="en-CA" sz="3600" dirty="0"/>
          </a:p>
        </p:txBody>
      </p:sp>
    </p:spTree>
    <p:extLst>
      <p:ext uri="{BB962C8B-B14F-4D97-AF65-F5344CB8AC3E}">
        <p14:creationId xmlns:p14="http://schemas.microsoft.com/office/powerpoint/2010/main" val="895032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9A2AD7C8-550C-9249-0C85-03696C68A236}"/>
              </a:ext>
            </a:extLst>
          </p:cNvPr>
          <p:cNvPicPr>
            <a:picLocks noChangeAspect="1"/>
          </p:cNvPicPr>
          <p:nvPr/>
        </p:nvPicPr>
        <p:blipFill>
          <a:blip r:embed="rId2">
            <a:extLst>
              <a:ext uri="{28A0092B-C50C-407E-A947-70E740481C1C}">
                <a14:useLocalDpi xmlns:a14="http://schemas.microsoft.com/office/drawing/2010/main" val="0"/>
              </a:ext>
            </a:extLst>
          </a:blip>
          <a:srcRect l="5177" t="20414" r="30824" b="7778"/>
          <a:stretch>
            <a:fillRect/>
          </a:stretch>
        </p:blipFill>
        <p:spPr>
          <a:xfrm>
            <a:off x="0" y="0"/>
            <a:ext cx="9144000" cy="6925238"/>
          </a:xfrm>
          <a:prstGeom prst="rect">
            <a:avLst/>
          </a:prstGeom>
        </p:spPr>
      </p:pic>
      <p:pic>
        <p:nvPicPr>
          <p:cNvPr id="5" name="Picture 4">
            <a:extLst>
              <a:ext uri="{FF2B5EF4-FFF2-40B4-BE49-F238E27FC236}">
                <a16:creationId xmlns:a16="http://schemas.microsoft.com/office/drawing/2014/main" id="{364DD929-CB12-7A53-C335-F47ECAD49B95}"/>
              </a:ext>
            </a:extLst>
          </p:cNvPr>
          <p:cNvPicPr>
            <a:picLocks noChangeAspect="1" noChangeArrowheads="1"/>
          </p:cNvPicPr>
          <p:nvPr/>
        </p:nvPicPr>
        <p:blipFill>
          <a:blip r:embed="rId3" cstate="print"/>
          <a:srcRect l="60625" t="39583" r="28125" b="21875"/>
          <a:stretch>
            <a:fillRect/>
          </a:stretch>
        </p:blipFill>
        <p:spPr bwMode="auto">
          <a:xfrm rot="20000383">
            <a:off x="8414609" y="6116387"/>
            <a:ext cx="619537" cy="636452"/>
          </a:xfrm>
          <a:prstGeom prst="rect">
            <a:avLst/>
          </a:prstGeom>
          <a:noFill/>
          <a:ln w="9525">
            <a:solidFill>
              <a:schemeClr val="tx1"/>
            </a:solidFill>
            <a:miter lim="800000"/>
            <a:headEnd/>
            <a:tailEnd/>
          </a:ln>
        </p:spPr>
      </p:pic>
      <p:sp>
        <p:nvSpPr>
          <p:cNvPr id="7" name="TextBox 6">
            <a:extLst>
              <a:ext uri="{FF2B5EF4-FFF2-40B4-BE49-F238E27FC236}">
                <a16:creationId xmlns:a16="http://schemas.microsoft.com/office/drawing/2014/main" id="{E10EB2A6-5F9D-1408-4FAB-1457AE21754E}"/>
              </a:ext>
            </a:extLst>
          </p:cNvPr>
          <p:cNvSpPr txBox="1"/>
          <p:nvPr/>
        </p:nvSpPr>
        <p:spPr>
          <a:xfrm>
            <a:off x="0" y="6334780"/>
            <a:ext cx="7379677"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ＭＳ Ｐゴシック" panose="020B0600070205080204" pitchFamily="34" charset="-128"/>
                <a:cs typeface="+mn-cs"/>
              </a:rPr>
              <a:t>Subject Property – Northeast</a:t>
            </a:r>
          </a:p>
        </p:txBody>
      </p:sp>
    </p:spTree>
    <p:extLst>
      <p:ext uri="{BB962C8B-B14F-4D97-AF65-F5344CB8AC3E}">
        <p14:creationId xmlns:p14="http://schemas.microsoft.com/office/powerpoint/2010/main" val="4234172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3DFEA0-CB0D-A216-0379-DA5FA2D975DD}"/>
              </a:ext>
            </a:extLst>
          </p:cNvPr>
          <p:cNvPicPr>
            <a:picLocks noChangeAspect="1"/>
          </p:cNvPicPr>
          <p:nvPr/>
        </p:nvPicPr>
        <p:blipFill>
          <a:blip r:embed="rId2">
            <a:extLst>
              <a:ext uri="{28A0092B-C50C-407E-A947-70E740481C1C}">
                <a14:useLocalDpi xmlns:a14="http://schemas.microsoft.com/office/drawing/2010/main" val="0"/>
              </a:ext>
            </a:extLst>
          </a:blip>
          <a:srcRect l="5059" t="21461" r="31059" b="9520"/>
          <a:stretch>
            <a:fillRect/>
          </a:stretch>
        </p:blipFill>
        <p:spPr>
          <a:xfrm>
            <a:off x="-25456" y="0"/>
            <a:ext cx="9403769" cy="6858000"/>
          </a:xfrm>
          <a:prstGeom prst="rect">
            <a:avLst/>
          </a:prstGeom>
        </p:spPr>
      </p:pic>
      <p:sp>
        <p:nvSpPr>
          <p:cNvPr id="9" name="Title 1">
            <a:extLst>
              <a:ext uri="{FF2B5EF4-FFF2-40B4-BE49-F238E27FC236}">
                <a16:creationId xmlns:a16="http://schemas.microsoft.com/office/drawing/2014/main" id="{7A711F30-3494-09B5-4202-65B788341272}"/>
              </a:ext>
            </a:extLst>
          </p:cNvPr>
          <p:cNvSpPr>
            <a:spLocks noGrp="1"/>
          </p:cNvSpPr>
          <p:nvPr>
            <p:ph type="title"/>
          </p:nvPr>
        </p:nvSpPr>
        <p:spPr>
          <a:xfrm>
            <a:off x="685800" y="609600"/>
            <a:ext cx="7772400" cy="1143000"/>
          </a:xfrm>
        </p:spPr>
        <p:txBody>
          <a:bodyPr/>
          <a:lstStyle/>
          <a:p>
            <a:endParaRPr lang="en-US"/>
          </a:p>
        </p:txBody>
      </p:sp>
      <p:sp>
        <p:nvSpPr>
          <p:cNvPr id="7" name="TextBox 6">
            <a:extLst>
              <a:ext uri="{FF2B5EF4-FFF2-40B4-BE49-F238E27FC236}">
                <a16:creationId xmlns:a16="http://schemas.microsoft.com/office/drawing/2014/main" id="{71C5AF49-180A-0F6D-F5A2-04F64B5FA447}"/>
              </a:ext>
            </a:extLst>
          </p:cNvPr>
          <p:cNvSpPr txBox="1"/>
          <p:nvPr/>
        </p:nvSpPr>
        <p:spPr>
          <a:xfrm>
            <a:off x="-25456" y="6278164"/>
            <a:ext cx="7379677"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0" i="0" u="none" strike="noStrike" kern="1200" cap="none" spc="0" normalizeH="0" baseline="0" noProof="0" dirty="0">
                <a:ln>
                  <a:noFill/>
                </a:ln>
                <a:solidFill>
                  <a:srgbClr val="000000"/>
                </a:solidFill>
                <a:effectLst/>
                <a:highlight>
                  <a:srgbClr val="FFFFFF"/>
                </a:highlight>
                <a:uLnTx/>
                <a:uFillTx/>
                <a:latin typeface="Arial" panose="020B0604020202020204" pitchFamily="34" charset="0"/>
                <a:ea typeface="ＭＳ Ｐゴシック" panose="020B0600070205080204" pitchFamily="34" charset="-128"/>
                <a:cs typeface="+mn-cs"/>
              </a:rPr>
              <a:t>Subject Property - North</a:t>
            </a:r>
          </a:p>
        </p:txBody>
      </p:sp>
      <p:pic>
        <p:nvPicPr>
          <p:cNvPr id="4" name="Picture 4">
            <a:extLst>
              <a:ext uri="{FF2B5EF4-FFF2-40B4-BE49-F238E27FC236}">
                <a16:creationId xmlns:a16="http://schemas.microsoft.com/office/drawing/2014/main" id="{235D6AD4-CDFB-F4F7-0EEE-482934024C1D}"/>
              </a:ext>
            </a:extLst>
          </p:cNvPr>
          <p:cNvPicPr>
            <a:picLocks noChangeAspect="1" noChangeArrowheads="1"/>
          </p:cNvPicPr>
          <p:nvPr/>
        </p:nvPicPr>
        <p:blipFill>
          <a:blip r:embed="rId3" cstate="print"/>
          <a:srcRect l="60625" t="39583" r="28125" b="21875"/>
          <a:stretch>
            <a:fillRect/>
          </a:stretch>
        </p:blipFill>
        <p:spPr bwMode="auto">
          <a:xfrm>
            <a:off x="8524463" y="6221548"/>
            <a:ext cx="619537" cy="636452"/>
          </a:xfrm>
          <a:prstGeom prst="rect">
            <a:avLst/>
          </a:prstGeom>
          <a:noFill/>
          <a:ln w="9525">
            <a:solidFill>
              <a:schemeClr val="tx1"/>
            </a:solidFill>
            <a:miter lim="800000"/>
            <a:headEnd/>
            <a:tailEnd/>
          </a:ln>
        </p:spPr>
      </p:pic>
      <p:sp>
        <p:nvSpPr>
          <p:cNvPr id="5" name="TextBox 4">
            <a:extLst>
              <a:ext uri="{FF2B5EF4-FFF2-40B4-BE49-F238E27FC236}">
                <a16:creationId xmlns:a16="http://schemas.microsoft.com/office/drawing/2014/main" id="{8CF6616D-D69E-B18D-CB4B-93924ADE97E6}"/>
              </a:ext>
            </a:extLst>
          </p:cNvPr>
          <p:cNvSpPr txBox="1"/>
          <p:nvPr/>
        </p:nvSpPr>
        <p:spPr>
          <a:xfrm>
            <a:off x="2232212" y="3223867"/>
            <a:ext cx="4765636"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1" i="0" u="none" strike="noStrike" kern="1200" cap="none" spc="0" normalizeH="0" baseline="0" noProof="0" dirty="0">
                <a:ln>
                  <a:noFill/>
                </a:ln>
                <a:solidFill>
                  <a:srgbClr val="202020"/>
                </a:solidFill>
                <a:effectLst/>
                <a:uLnTx/>
                <a:uFillTx/>
                <a:latin typeface="Avenir Next"/>
                <a:ea typeface="ＭＳ Ｐゴシック" panose="020B0600070205080204" pitchFamily="34" charset="-128"/>
                <a:cs typeface="+mn-cs"/>
              </a:rPr>
              <a:t>6610</a:t>
            </a:r>
          </a:p>
        </p:txBody>
      </p:sp>
      <p:sp>
        <p:nvSpPr>
          <p:cNvPr id="8" name="TextBox 7">
            <a:extLst>
              <a:ext uri="{FF2B5EF4-FFF2-40B4-BE49-F238E27FC236}">
                <a16:creationId xmlns:a16="http://schemas.microsoft.com/office/drawing/2014/main" id="{1DEF2B6B-12D0-1B24-541E-59FD9718A0E3}"/>
              </a:ext>
            </a:extLst>
          </p:cNvPr>
          <p:cNvSpPr txBox="1"/>
          <p:nvPr/>
        </p:nvSpPr>
        <p:spPr>
          <a:xfrm>
            <a:off x="2232212" y="3223867"/>
            <a:ext cx="4765636"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CA" sz="2800" b="1" i="0" u="none" strike="noStrike" kern="1200" cap="none" spc="0" normalizeH="0" baseline="0" noProof="0" dirty="0">
                <a:ln>
                  <a:noFill/>
                </a:ln>
                <a:solidFill>
                  <a:srgbClr val="202020"/>
                </a:solidFill>
                <a:effectLst/>
                <a:uLnTx/>
                <a:uFillTx/>
                <a:latin typeface="Avenir Next"/>
                <a:ea typeface="ＭＳ Ｐゴシック" panose="020B0600070205080204" pitchFamily="34" charset="-128"/>
                <a:cs typeface="+mn-cs"/>
              </a:rPr>
              <a:t>6610</a:t>
            </a:r>
          </a:p>
        </p:txBody>
      </p:sp>
    </p:spTree>
    <p:extLst>
      <p:ext uri="{BB962C8B-B14F-4D97-AF65-F5344CB8AC3E}">
        <p14:creationId xmlns:p14="http://schemas.microsoft.com/office/powerpoint/2010/main" val="1235232592"/>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ea typeface="ＭＳ Ｐゴシック"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ea typeface="ＭＳ Ｐゴシック" pitchFamily="-8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b5cbebd2-54ca-4293-b663-3101f6bbb574" ContentTypeId="0x01010048CFD5B4EDE24B4A8220D13FA3C3485A20"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14 - Zoning" ma:contentTypeID="0x01010048CFD5B4EDE24B4A8220D13FA3C3485A200014F3D3F7EEE95446998DAF2597B2E44A" ma:contentTypeVersion="29" ma:contentTypeDescription="Create a new document." ma:contentTypeScope="" ma:versionID="bac9b8327bd413802d8ac320917759df">
  <xsd:schema xmlns:xsd="http://www.w3.org/2001/XMLSchema" xmlns:xs="http://www.w3.org/2001/XMLSchema" xmlns:p="http://schemas.microsoft.com/office/2006/metadata/properties" xmlns:ns2="dcd8db5a-a03c-4cdc-87c5-06ae52d27a69" xmlns:ns3="1d6c492d-209c-420b-82ca-391a042272e4" xmlns:ns4="ad7deaf2-25f0-4ca8-bd6c-a51d9f795ed9" targetNamespace="http://schemas.microsoft.com/office/2006/metadata/properties" ma:root="true" ma:fieldsID="5132bda03f7c61c5b4cdf76c0324694f" ns2:_="" ns3:_="" ns4:_="">
    <xsd:import namespace="dcd8db5a-a03c-4cdc-87c5-06ae52d27a69"/>
    <xsd:import namespace="1d6c492d-209c-420b-82ca-391a042272e4"/>
    <xsd:import namespace="ad7deaf2-25f0-4ca8-bd6c-a51d9f795ed9"/>
    <xsd:element name="properties">
      <xsd:complexType>
        <xsd:sequence>
          <xsd:element name="documentManagement">
            <xsd:complexType>
              <xsd:all>
                <xsd:element ref="ns2:FinalDecisionDate"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4:TaxCatchAll" minOccurs="0"/>
                <xsd:element ref="ns3:MediaServiceLocation" minOccurs="0"/>
                <xsd:element ref="ns3:MediaServiceGenerationTime" minOccurs="0"/>
                <xsd:element ref="ns3:MediaServiceEventHashCode" minOccurs="0"/>
                <xsd:element ref="ns3:MediaServiceOCR" minOccurs="0"/>
                <xsd:element ref="ns2:Year" minOccurs="0"/>
                <xsd:element ref="ns3:Civic_x0020_Address" minOccurs="0"/>
                <xsd:element ref="ns3:Pin_x0020_Number" minOccurs="0"/>
                <xsd:element ref="ns3:Roll_x0020_Number" minOccurs="0"/>
                <xsd:element ref="ns2:Topic" minOccurs="0"/>
                <xsd:element ref="ns3:MediaServiceSearchProperties"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d8db5a-a03c-4cdc-87c5-06ae52d27a69" elementFormDefault="qualified">
    <xsd:import namespace="http://schemas.microsoft.com/office/2006/documentManagement/types"/>
    <xsd:import namespace="http://schemas.microsoft.com/office/infopath/2007/PartnerControls"/>
    <xsd:element name="FinalDecisionDate" ma:index="8" nillable="true" ma:displayName="Final Decision Date" ma:indexed="true" ma:internalName="FinalDecisionDate" ma:readOnly="false">
      <xsd:simpleType>
        <xsd:restriction base="dms:DateTime"/>
      </xsd:simpleType>
    </xsd:element>
    <xsd:element name="Year" ma:index="22" nillable="true" ma:displayName="Year" ma:indexed="true" ma:internalName="Year">
      <xsd:simpleType>
        <xsd:restriction base="dms:Text">
          <xsd:maxLength value="255"/>
        </xsd:restriction>
      </xsd:simpleType>
    </xsd:element>
    <xsd:element name="Topic" ma:index="26" nillable="true" ma:displayName="Topic" ma:indexed="true" ma:internalName="Topic"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6c492d-209c-420b-82ca-391a042272e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5cbebd2-54ca-4293-b663-3101f6bbb574"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Civic_x0020_Address" ma:index="23" nillable="true" ma:displayName="Civic Address" ma:indexed="true" ma:internalName="Civic_x0020_Address">
      <xsd:simpleType>
        <xsd:restriction base="dms:Text">
          <xsd:maxLength value="255"/>
        </xsd:restriction>
      </xsd:simpleType>
    </xsd:element>
    <xsd:element name="Pin_x0020_Number" ma:index="24" nillable="true" ma:displayName="Pin Number" ma:indexed="true" ma:internalName="Pin_x0020_Number">
      <xsd:simpleType>
        <xsd:restriction base="dms:Text">
          <xsd:maxLength value="255"/>
        </xsd:restriction>
      </xsd:simpleType>
    </xsd:element>
    <xsd:element name="Roll_x0020_Number" ma:index="25" nillable="true" ma:displayName="Roll Number" ma:indexed="true" ma:internalName="Roll_x0020_Number">
      <xsd:simpleType>
        <xsd:restriction base="dms:Text">
          <xsd:maxLength value="255"/>
        </xsd:restriction>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7deaf2-25f0-4ca8-bd6c-a51d9f795ed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9c75077-554a-4be7-a9a0-29b0658f6bd9}" ma:internalName="TaxCatchAll" ma:showField="CatchAllData" ma:web="ad7deaf2-25f0-4ca8-bd6c-a51d9f795ed9">
      <xsd:complexType>
        <xsd:complexContent>
          <xsd:extension base="dms:MultiChoiceLookup">
            <xsd:sequence>
              <xsd:element name="Value" type="dms:Lookup" maxOccurs="unbounded" minOccurs="0" nillable="true"/>
            </xsd:sequence>
          </xsd:extension>
        </xsd:complexContent>
      </xsd:complexType>
    </xsd:element>
    <xsd:element name="SharedWithUsers" ma:index="2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Year xmlns="dcd8db5a-a03c-4cdc-87c5-06ae52d27a69">2025</Year>
    <Topic xmlns="dcd8db5a-a03c-4cdc-87c5-06ae52d27a69">ZBLA</Topic>
    <FinalDecisionDate xmlns="dcd8db5a-a03c-4cdc-87c5-06ae52d27a69" xsi:nil="true"/>
    <TaxCatchAll xmlns="ad7deaf2-25f0-4ca8-bd6c-a51d9f795ed9" xsi:nil="true"/>
    <Pin_x0020_Number xmlns="1d6c492d-209c-420b-82ca-391a042272e4" xsi:nil="true"/>
    <Civic_x0020_Address xmlns="1d6c492d-209c-420b-82ca-391a042272e4">21899 Old Hwy 2</Civic_x0020_Address>
    <Roll_x0020_Number xmlns="1d6c492d-209c-420b-82ca-391a042272e4">010100100201800</Roll_x0020_Number>
    <lcf76f155ced4ddcb4097134ff3c332f xmlns="1d6c492d-209c-420b-82ca-391a042272e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027D6AE-74D5-4DBA-8F88-6146FC15448A}">
  <ds:schemaRefs>
    <ds:schemaRef ds:uri="Microsoft.SharePoint.Taxonomy.ContentTypeSync"/>
  </ds:schemaRefs>
</ds:datastoreItem>
</file>

<file path=customXml/itemProps2.xml><?xml version="1.0" encoding="utf-8"?>
<ds:datastoreItem xmlns:ds="http://schemas.openxmlformats.org/officeDocument/2006/customXml" ds:itemID="{5E4EE992-36B8-4F96-90E4-E014FD652630}">
  <ds:schemaRefs>
    <ds:schemaRef ds:uri="http://schemas.microsoft.com/sharepoint/v3/contenttype/forms"/>
  </ds:schemaRefs>
</ds:datastoreItem>
</file>

<file path=customXml/itemProps3.xml><?xml version="1.0" encoding="utf-8"?>
<ds:datastoreItem xmlns:ds="http://schemas.openxmlformats.org/officeDocument/2006/customXml" ds:itemID="{7CB21E40-0837-419D-BE1C-6159ADD621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d8db5a-a03c-4cdc-87c5-06ae52d27a69"/>
    <ds:schemaRef ds:uri="1d6c492d-209c-420b-82ca-391a042272e4"/>
    <ds:schemaRef ds:uri="ad7deaf2-25f0-4ca8-bd6c-a51d9f795e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38B6D59-8B96-4544-8C88-4773DD9E3C73}">
  <ds:schemaRefs>
    <ds:schemaRef ds:uri="http://schemas.openxmlformats.org/package/2006/metadata/core-properties"/>
    <ds:schemaRef ds:uri="dcd8db5a-a03c-4cdc-87c5-06ae52d27a69"/>
    <ds:schemaRef ds:uri="http://schemas.microsoft.com/office/2006/documentManagement/types"/>
    <ds:schemaRef ds:uri="http://schemas.microsoft.com/office/2006/metadata/properties"/>
    <ds:schemaRef ds:uri="http://purl.org/dc/terms/"/>
    <ds:schemaRef ds:uri="http://purl.org/dc/dcmitype/"/>
    <ds:schemaRef ds:uri="http://schemas.microsoft.com/office/infopath/2007/PartnerControls"/>
    <ds:schemaRef ds:uri="http://purl.org/dc/elements/1.1/"/>
    <ds:schemaRef ds:uri="ad7deaf2-25f0-4ca8-bd6c-a51d9f795ed9"/>
    <ds:schemaRef ds:uri="1d6c492d-209c-420b-82ca-391a042272e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1685</TotalTime>
  <Words>3741</Words>
  <Application>Microsoft Office PowerPoint</Application>
  <PresentationFormat>On-screen Show (4:3)</PresentationFormat>
  <Paragraphs>471</Paragraphs>
  <Slides>76</Slides>
  <Notes>16</Notes>
  <HiddenSlides>0</HiddenSlides>
  <MMClips>0</MMClips>
  <ScaleCrop>false</ScaleCrop>
  <HeadingPairs>
    <vt:vector size="4" baseType="variant">
      <vt:variant>
        <vt:lpstr>Theme</vt:lpstr>
      </vt:variant>
      <vt:variant>
        <vt:i4>4</vt:i4>
      </vt:variant>
      <vt:variant>
        <vt:lpstr>Slide Titles</vt:lpstr>
      </vt:variant>
      <vt:variant>
        <vt:i4>76</vt:i4>
      </vt:variant>
    </vt:vector>
  </HeadingPairs>
  <TitlesOfParts>
    <vt:vector size="80" baseType="lpstr">
      <vt:lpstr>Blank Presentation</vt:lpstr>
      <vt:lpstr>Office Theme</vt:lpstr>
      <vt:lpstr>1_Office Theme</vt:lpstr>
      <vt:lpstr>Facet</vt:lpstr>
      <vt:lpstr> Public Meeting Proposed Official Plan Amendment and Zoning By-Law Amendments January 12, 2026</vt:lpstr>
      <vt:lpstr>PowerPoint Presentation</vt:lpstr>
      <vt:lpstr>ZBLW 11-2025 </vt:lpstr>
      <vt:lpstr>ZBLW 11-2025 </vt:lpstr>
      <vt:lpstr>PowerPoint Presentation</vt:lpstr>
      <vt:lpstr>PowerPoint Presentation</vt:lpstr>
      <vt:lpstr>PowerPoint Presentation</vt:lpstr>
      <vt:lpstr>PowerPoint Presentation</vt:lpstr>
      <vt:lpstr>PowerPoint Presentation</vt:lpstr>
      <vt:lpstr>PowerPoint Presentation</vt:lpstr>
      <vt:lpstr>ZBLW 11-2025</vt:lpstr>
      <vt:lpstr> Zoning &amp; OP Map</vt:lpstr>
      <vt:lpstr>ZBLW 11-2025</vt:lpstr>
      <vt:lpstr>Zoning By-Law Amendment – 21889 Old Highway 2</vt:lpstr>
      <vt:lpstr>Subject Property – 21889 Old Highway 2</vt:lpstr>
      <vt:lpstr>Purpose and Goals of Zoning Amendment</vt:lpstr>
      <vt:lpstr>Provincial Planning Statement (2024)</vt:lpstr>
      <vt:lpstr>D-Series Guidelines</vt:lpstr>
      <vt:lpstr>D-Series Guidelines</vt:lpstr>
      <vt:lpstr>D-Series Guidelines</vt:lpstr>
      <vt:lpstr>SDG Official Plan</vt:lpstr>
      <vt:lpstr>South Glengarry Zoning By-Law</vt:lpstr>
      <vt:lpstr>Thank You</vt:lpstr>
      <vt:lpstr>PowerPoint Presentation</vt:lpstr>
      <vt:lpstr>PowerPoint Presentation</vt:lpstr>
      <vt:lpstr>PowerPoint Presentation</vt:lpstr>
      <vt:lpstr>PowerPoint Presentation</vt:lpstr>
      <vt:lpstr>PowerPoint Presentation</vt:lpstr>
      <vt:lpstr>OPA 29/ ZBLW-12-25</vt:lpstr>
      <vt:lpstr>OPA 29/ ZBLW-12-25</vt:lpstr>
      <vt:lpstr>OPA 29/ ZBLW-12-25 </vt:lpstr>
      <vt:lpstr>Official Plan Amendment  No. 29 5961 County Road 34,  Township of South Glengarry</vt:lpstr>
      <vt:lpstr>Presentation Overview</vt:lpstr>
      <vt:lpstr>Subject Site  5961 County Road 34, Lancaster</vt:lpstr>
      <vt:lpstr>Existing Site Conditions</vt:lpstr>
      <vt:lpstr>Canada Land Inventory (CLI)</vt:lpstr>
      <vt:lpstr>5961 County Road 34</vt:lpstr>
      <vt:lpstr>Surrounding Land Uses </vt:lpstr>
      <vt:lpstr>Proposed Official Plan Amendment No. 29</vt:lpstr>
      <vt:lpstr>Planning Rationale &amp; Justification Report</vt:lpstr>
      <vt:lpstr>Agricultural Impact Assessment (AIA)</vt:lpstr>
      <vt:lpstr>Applicable Provincial Planning Statement Policies &amp; Guidelines</vt:lpstr>
      <vt:lpstr>Provincial Planning Statement (2024)  Section 4.3.5 Non-Agricultural Uses </vt:lpstr>
      <vt:lpstr>Guidelines on Permitted Uses in Ontario’s Prime Agricultural Areas </vt:lpstr>
      <vt:lpstr>Demonstration of Need &amp; Evaluation of Alternative Locations</vt:lpstr>
      <vt:lpstr>Evaluation of reasonable Alternative Locations</vt:lpstr>
      <vt:lpstr>Alternative Location: Example #1 Lancaster</vt:lpstr>
      <vt:lpstr>Alternative Location: Example #2, Curry Hill</vt:lpstr>
      <vt:lpstr>Alternative Location: Example #3, Summerstown</vt:lpstr>
      <vt:lpstr>SDG Counties Official Plan Policies – Section 5.3 Agricultural Resource Lands</vt:lpstr>
      <vt:lpstr>Comments Received to Date</vt:lpstr>
      <vt:lpstr>Summary of Findings</vt:lpstr>
      <vt:lpstr>Next Steps</vt:lpstr>
      <vt:lpstr>OPA 29/ ZBLW-12-25  </vt:lpstr>
      <vt:lpstr>OPA 29/ ZBLW-12-25 </vt:lpstr>
      <vt:lpstr>PowerPoint Presentation</vt:lpstr>
      <vt:lpstr>PowerPoint Presentation</vt:lpstr>
      <vt:lpstr>OPA 29/ ZBLW-12-25</vt:lpstr>
      <vt:lpstr>PowerPoint Presentation</vt:lpstr>
      <vt:lpstr>PowerPoint Presentation</vt:lpstr>
      <vt:lpstr>OPA 29/ ZBLW-12-25</vt:lpstr>
      <vt:lpstr>OPA 29/ ZBLW-12-25</vt:lpstr>
      <vt:lpstr>OPA 29/ ZBLW-12-25  </vt:lpstr>
      <vt:lpstr>STATUTORY PUBLIC MEETING – JANUARY 12, 2026</vt:lpstr>
      <vt:lpstr>SURROUNDING CONTEXT</vt:lpstr>
      <vt:lpstr>SUBJECT SITE</vt:lpstr>
      <vt:lpstr>COUNTIES of STORMONT-DUNDAS-GLENGARRY  OFFICIAL PLAN LAND USE SCHEDULE &amp; CONSTRAINTS PLAN</vt:lpstr>
      <vt:lpstr>TOWNSHIP of SOUTH GLENGARRY ZONING BY-LAW 06-2023</vt:lpstr>
      <vt:lpstr>SITE PLAN SUMMARY</vt:lpstr>
      <vt:lpstr>SITE CIRCULATION</vt:lpstr>
      <vt:lpstr>SURROUNDING USES</vt:lpstr>
      <vt:lpstr>APPLICATION TECHNICAL STUDIES, REPORTS, PLANS</vt:lpstr>
      <vt:lpstr>THANK YOU</vt:lpstr>
      <vt:lpstr>PowerPoint Presentation</vt:lpstr>
      <vt:lpstr>PowerPoint Presentation</vt:lpstr>
      <vt:lpstr>PowerPoint Presentation</vt:lpstr>
    </vt:vector>
  </TitlesOfParts>
  <Company>Robyn Miskelly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Robyn Miskelly</dc:creator>
  <cp:lastModifiedBy>Kelli Campeau</cp:lastModifiedBy>
  <cp:revision>4</cp:revision>
  <cp:lastPrinted>2024-10-07T19:17:15Z</cp:lastPrinted>
  <dcterms:created xsi:type="dcterms:W3CDTF">2011-07-06T17:06:54Z</dcterms:created>
  <dcterms:modified xsi:type="dcterms:W3CDTF">2026-01-14T20:26:27Z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0x01010048CFD5B4EDE24B4A8220D13FA3C3485A200014F3D3F7EEE95446998DAF2597B2E44A</vt:lpwstr>
  </property>
  <property fmtid="{D5CDD505-2E9C-101B-9397-08002B2CF9AE}" pid="3" name="Order">
    <vt:r8>100</vt:r8>
  </property>
  <property fmtid="{D5CDD505-2E9C-101B-9397-08002B2CF9AE}" pid="4" name="_ExtendedDescription">
    <vt:lpwstr/>
  </property>
  <property fmtid="{D5CDD505-2E9C-101B-9397-08002B2CF9AE}" pid="5" name="MediaServiceImageTags">
    <vt:lpwstr/>
  </property>
</Properties>
</file>